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22"/>
  </p:notesMasterIdLst>
  <p:sldIdLst>
    <p:sldId id="1066" r:id="rId2"/>
    <p:sldId id="1014" r:id="rId3"/>
    <p:sldId id="1015" r:id="rId4"/>
    <p:sldId id="1016" r:id="rId5"/>
    <p:sldId id="1018" r:id="rId6"/>
    <p:sldId id="1019" r:id="rId7"/>
    <p:sldId id="1020" r:id="rId8"/>
    <p:sldId id="1024" r:id="rId9"/>
    <p:sldId id="1041" r:id="rId10"/>
    <p:sldId id="1043" r:id="rId11"/>
    <p:sldId id="1056" r:id="rId12"/>
    <p:sldId id="1044" r:id="rId13"/>
    <p:sldId id="1055" r:id="rId14"/>
    <p:sldId id="1048" r:id="rId15"/>
    <p:sldId id="1049" r:id="rId16"/>
    <p:sldId id="1050" r:id="rId17"/>
    <p:sldId id="1051" r:id="rId18"/>
    <p:sldId id="1052" r:id="rId19"/>
    <p:sldId id="1053" r:id="rId20"/>
    <p:sldId id="106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  <p:cmAuthor id="1" name="新课标第一网" initials="xkb1.co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00FF"/>
    <a:srgbClr val="FF00FF"/>
    <a:srgbClr val="A568D2"/>
    <a:srgbClr val="F35903"/>
    <a:srgbClr val="22BFD4"/>
    <a:srgbClr val="CC0099"/>
    <a:srgbClr val="008000"/>
    <a:srgbClr val="62E30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 autoAdjust="0"/>
    <p:restoredTop sz="94660"/>
  </p:normalViewPr>
  <p:slideViewPr>
    <p:cSldViewPr>
      <p:cViewPr varScale="1">
        <p:scale>
          <a:sx n="82" d="100"/>
          <a:sy n="82" d="100"/>
        </p:scale>
        <p:origin x="144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D43D3-F0CA-44ED-809C-306713C73FF2}" type="datetimeFigureOut">
              <a:rPr lang="zh-CN" altLang="en-US" smtClean="0"/>
              <a:t>2018/11/24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3D4F0-8805-4D8E-98CD-89E9B521B8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561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6971-1CCF-47E9-86AC-AEE0F18D58DA}" type="slidenum">
              <a:rPr lang="en-US" altLang="zh-CN" smtClean="0"/>
              <a:t>‹#›</a:t>
            </a:fld>
            <a:endParaRPr lang="en-US" altLang="zh-C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413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2C407-DECF-4B6C-A890-98FBDC1B5482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2938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7F79-21BF-487B-BC7B-F20106F16B27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1599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22FED-DA55-4DDC-8CB2-00513B9F4984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3604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D3E78-09C4-4F65-9B25-F3BA32A96616}" type="slidenum">
              <a:rPr lang="en-US" altLang="zh-CN" smtClean="0"/>
              <a:t>‹#›</a:t>
            </a:fld>
            <a:endParaRPr lang="en-US" altLang="zh-C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26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019AC-B74E-4CD3-BDBF-098B95A43435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575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2C15-6B66-4014-A471-AF777A6D0BA6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380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E2EA3-1C86-427F-A1AE-5230F7C14B84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57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780E5-72B2-4094-819F-E093B4422F46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2893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EAB88B-144E-406D-AD28-2831F2CDF765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8250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1DC7C-24E0-4686-A387-9AB6DC17532F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2311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9977F79-21BF-487B-BC7B-F20106F16B27}" type="slidenum">
              <a:rPr lang="en-US" altLang="zh-CN" smtClean="0"/>
              <a:t>‹#›</a:t>
            </a:fld>
            <a:endParaRPr lang="en-US" altLang="zh-CN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598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6512" y="1752198"/>
            <a:ext cx="9144000" cy="5492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第六单元  百分数（一）</a:t>
            </a:r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  百分数与小数、分数的互化</a:t>
            </a:r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3143240" y="4071942"/>
            <a:ext cx="4143404" cy="1878846"/>
            <a:chOff x="4929190" y="1357298"/>
            <a:chExt cx="4143404" cy="1878846"/>
          </a:xfrm>
        </p:grpSpPr>
        <p:pic>
          <p:nvPicPr>
            <p:cNvPr id="49" name="图片 48" descr="10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86710" y="1857364"/>
              <a:ext cx="1285884" cy="1378780"/>
            </a:xfrm>
            <a:prstGeom prst="rect">
              <a:avLst/>
            </a:prstGeom>
          </p:spPr>
        </p:pic>
        <p:grpSp>
          <p:nvGrpSpPr>
            <p:cNvPr id="50" name="组合 49"/>
            <p:cNvGrpSpPr/>
            <p:nvPr/>
          </p:nvGrpSpPr>
          <p:grpSpPr>
            <a:xfrm>
              <a:off x="4929190" y="1357298"/>
              <a:ext cx="3929090" cy="523229"/>
              <a:chOff x="4857750" y="1619896"/>
              <a:chExt cx="3929090" cy="523229"/>
            </a:xfrm>
          </p:grpSpPr>
          <p:sp>
            <p:nvSpPr>
              <p:cNvPr id="23" name="圆角矩形标注 22"/>
              <p:cNvSpPr/>
              <p:nvPr/>
            </p:nvSpPr>
            <p:spPr bwMode="auto">
              <a:xfrm>
                <a:off x="4857750" y="1643063"/>
                <a:ext cx="3643338" cy="500062"/>
              </a:xfrm>
              <a:prstGeom prst="wedgeRoundRectCallout">
                <a:avLst>
                  <a:gd name="adj1" fmla="val 34625"/>
                  <a:gd name="adj2" fmla="val 96312"/>
                  <a:gd name="adj3" fmla="val 16667"/>
                </a:avLst>
              </a:prstGeom>
              <a:solidFill>
                <a:srgbClr val="FFFF0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sp>
            <p:nvSpPr>
              <p:cNvPr id="24" name="TextBox 15"/>
              <p:cNvSpPr txBox="1">
                <a:spLocks noChangeArrowheads="1"/>
              </p:cNvSpPr>
              <p:nvPr/>
            </p:nvSpPr>
            <p:spPr bwMode="auto">
              <a:xfrm>
                <a:off x="4929187" y="1619896"/>
                <a:ext cx="3857653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l" eaLnBrk="1" hangingPunct="1"/>
                <a:r>
                  <a:rPr lang="zh-CN" altLang="en-US" b="1" dirty="0">
                    <a:solidFill>
                      <a:srgbClr val="0000FF"/>
                    </a:solidFill>
                    <a:latin typeface="宋体" panose="02010600030101010101" pitchFamily="2" charset="-122"/>
                  </a:rPr>
                  <a:t>为什么“</a:t>
                </a:r>
                <a:r>
                  <a:rPr lang="en-US" altLang="zh-CN" b="1" dirty="0">
                    <a:solidFill>
                      <a:srgbClr val="0000FF"/>
                    </a:solidFill>
                    <a:latin typeface="宋体" panose="02010600030101010101" pitchFamily="2" charset="-122"/>
                  </a:rPr>
                  <a:t>×100</a:t>
                </a:r>
                <a:r>
                  <a:rPr lang="zh-CN" altLang="en-US" b="1" dirty="0">
                    <a:solidFill>
                      <a:srgbClr val="0000FF"/>
                    </a:solidFill>
                    <a:latin typeface="宋体" panose="02010600030101010101" pitchFamily="2" charset="-122"/>
                  </a:rPr>
                  <a:t>％”？</a:t>
                </a:r>
              </a:p>
            </p:txBody>
          </p:sp>
        </p:grpSp>
      </p:grpSp>
      <p:grpSp>
        <p:nvGrpSpPr>
          <p:cNvPr id="28" name="组合 15"/>
          <p:cNvGrpSpPr/>
          <p:nvPr/>
        </p:nvGrpSpPr>
        <p:grpSpPr bwMode="auto">
          <a:xfrm>
            <a:off x="2948903" y="2334277"/>
            <a:ext cx="4143377" cy="1094723"/>
            <a:chOff x="2357420" y="1857364"/>
            <a:chExt cx="4143406" cy="1094725"/>
          </a:xfrm>
        </p:grpSpPr>
        <p:sp>
          <p:nvSpPr>
            <p:cNvPr id="32" name="TextBox 24"/>
            <p:cNvSpPr txBox="1">
              <a:spLocks noChangeArrowheads="1"/>
            </p:cNvSpPr>
            <p:nvPr/>
          </p:nvSpPr>
          <p:spPr bwMode="auto">
            <a:xfrm>
              <a:off x="2357420" y="2428868"/>
              <a:ext cx="4143406" cy="52322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/>
              <a:r>
                <a:rPr lang="zh-CN" altLang="en-US" b="1" dirty="0">
                  <a:solidFill>
                    <a:srgbClr val="FF0000"/>
                  </a:solidFill>
                </a:rPr>
                <a:t>确保结果的形式是百分数。</a:t>
              </a:r>
            </a:p>
          </p:txBody>
        </p:sp>
        <p:cxnSp>
          <p:nvCxnSpPr>
            <p:cNvPr id="33" name="直接箭头连接符 32"/>
            <p:cNvCxnSpPr/>
            <p:nvPr/>
          </p:nvCxnSpPr>
          <p:spPr>
            <a:xfrm rot="5400000" flipH="1" flipV="1">
              <a:off x="4072741" y="2070883"/>
              <a:ext cx="428626" cy="1588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1571604" y="1071546"/>
            <a:ext cx="5857916" cy="1031877"/>
            <a:chOff x="1142976" y="5397523"/>
            <a:chExt cx="5857916" cy="1031877"/>
          </a:xfrm>
        </p:grpSpPr>
        <p:grpSp>
          <p:nvGrpSpPr>
            <p:cNvPr id="42" name="Group 21"/>
            <p:cNvGrpSpPr/>
            <p:nvPr/>
          </p:nvGrpSpPr>
          <p:grpSpPr bwMode="auto">
            <a:xfrm>
              <a:off x="3212282" y="5397523"/>
              <a:ext cx="2285399" cy="1031877"/>
              <a:chOff x="4949" y="2022"/>
              <a:chExt cx="334" cy="650"/>
            </a:xfrm>
          </p:grpSpPr>
          <p:sp>
            <p:nvSpPr>
              <p:cNvPr id="46" name="Text Box 22"/>
              <p:cNvSpPr txBox="1">
                <a:spLocks noChangeArrowheads="1"/>
              </p:cNvSpPr>
              <p:nvPr/>
            </p:nvSpPr>
            <p:spPr bwMode="auto">
              <a:xfrm>
                <a:off x="4949" y="2288"/>
                <a:ext cx="334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b="1" dirty="0">
                    <a:latin typeface="宋体" panose="02010600030101010101" pitchFamily="2" charset="-122"/>
                  </a:rPr>
                  <a:t>投篮总次数</a:t>
                </a:r>
                <a:endParaRPr lang="en-US" altLang="zh-CN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47" name="Text Box 23"/>
              <p:cNvSpPr txBox="1">
                <a:spLocks noChangeArrowheads="1"/>
              </p:cNvSpPr>
              <p:nvPr/>
            </p:nvSpPr>
            <p:spPr bwMode="auto">
              <a:xfrm>
                <a:off x="4970" y="2022"/>
                <a:ext cx="261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b="1" dirty="0">
                    <a:latin typeface="宋体" panose="02010600030101010101" pitchFamily="2" charset="-122"/>
                  </a:rPr>
                  <a:t>投中次数</a:t>
                </a:r>
                <a:endParaRPr lang="en-US" altLang="zh-CN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48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142976" y="5500702"/>
              <a:ext cx="585791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latin typeface="宋体" panose="02010600030101010101" pitchFamily="2" charset="-122"/>
                </a:rPr>
                <a:t>投篮命中率</a:t>
              </a:r>
              <a:r>
                <a:rPr lang="en-US" altLang="zh-CN" b="1" dirty="0">
                  <a:latin typeface="宋体" panose="02010600030101010101" pitchFamily="2" charset="-122"/>
                </a:rPr>
                <a:t>=           ×100</a:t>
              </a:r>
              <a:r>
                <a:rPr lang="zh-CN" altLang="en-US" b="1" dirty="0">
                  <a:latin typeface="宋体" panose="02010600030101010101" pitchFamily="2" charset="-122"/>
                </a:rPr>
                <a:t>％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52"/>
          <p:cNvGrpSpPr/>
          <p:nvPr/>
        </p:nvGrpSpPr>
        <p:grpSpPr>
          <a:xfrm>
            <a:off x="1808718" y="4485355"/>
            <a:ext cx="5643602" cy="1031877"/>
            <a:chOff x="2248163" y="5397524"/>
            <a:chExt cx="4205036" cy="1031877"/>
          </a:xfrm>
        </p:grpSpPr>
        <p:grpSp>
          <p:nvGrpSpPr>
            <p:cNvPr id="8" name="Group 21"/>
            <p:cNvGrpSpPr/>
            <p:nvPr/>
          </p:nvGrpSpPr>
          <p:grpSpPr bwMode="auto">
            <a:xfrm>
              <a:off x="3212280" y="5397524"/>
              <a:ext cx="2073281" cy="1031877"/>
              <a:chOff x="4949" y="2022"/>
              <a:chExt cx="303" cy="650"/>
            </a:xfrm>
          </p:grpSpPr>
          <p:sp>
            <p:nvSpPr>
              <p:cNvPr id="56" name="Text Box 22"/>
              <p:cNvSpPr txBox="1">
                <a:spLocks noChangeArrowheads="1"/>
              </p:cNvSpPr>
              <p:nvPr/>
            </p:nvSpPr>
            <p:spPr bwMode="auto">
              <a:xfrm>
                <a:off x="4980" y="2288"/>
                <a:ext cx="225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b="1" dirty="0">
                    <a:latin typeface="宋体" panose="02010600030101010101" pitchFamily="2" charset="-122"/>
                  </a:rPr>
                  <a:t>学生总人数</a:t>
                </a:r>
                <a:endParaRPr lang="en-US" altLang="zh-CN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57" name="Text Box 23"/>
              <p:cNvSpPr txBox="1">
                <a:spLocks noChangeArrowheads="1"/>
              </p:cNvSpPr>
              <p:nvPr/>
            </p:nvSpPr>
            <p:spPr bwMode="auto">
              <a:xfrm>
                <a:off x="4949" y="2022"/>
                <a:ext cx="303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b="1" dirty="0">
                    <a:latin typeface="宋体" panose="02010600030101010101" pitchFamily="2" charset="-122"/>
                  </a:rPr>
                  <a:t>出勤的学生人数</a:t>
                </a:r>
                <a:endParaRPr lang="en-US" altLang="zh-CN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58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2248163" y="5500702"/>
              <a:ext cx="420503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latin typeface="宋体" panose="02010600030101010101" pitchFamily="2" charset="-122"/>
                </a:rPr>
                <a:t>出勤率</a:t>
              </a:r>
              <a:r>
                <a:rPr lang="en-US" altLang="zh-CN" b="1" dirty="0">
                  <a:latin typeface="宋体" panose="02010600030101010101" pitchFamily="2" charset="-122"/>
                </a:rPr>
                <a:t>=               ×100</a:t>
              </a:r>
              <a:r>
                <a:rPr lang="zh-CN" altLang="en-US" b="1" dirty="0">
                  <a:latin typeface="宋体" panose="02010600030101010101" pitchFamily="2" charset="-122"/>
                </a:rPr>
                <a:t>％</a:t>
              </a:r>
            </a:p>
          </p:txBody>
        </p:sp>
      </p:grpSp>
      <p:grpSp>
        <p:nvGrpSpPr>
          <p:cNvPr id="9" name="组合 58"/>
          <p:cNvGrpSpPr/>
          <p:nvPr/>
        </p:nvGrpSpPr>
        <p:grpSpPr>
          <a:xfrm>
            <a:off x="1835696" y="3117203"/>
            <a:ext cx="5143536" cy="1031877"/>
            <a:chOff x="1857356" y="5397523"/>
            <a:chExt cx="5143536" cy="1031877"/>
          </a:xfrm>
        </p:grpSpPr>
        <p:grpSp>
          <p:nvGrpSpPr>
            <p:cNvPr id="10" name="Group 21"/>
            <p:cNvGrpSpPr/>
            <p:nvPr/>
          </p:nvGrpSpPr>
          <p:grpSpPr bwMode="auto">
            <a:xfrm>
              <a:off x="3212279" y="5397523"/>
              <a:ext cx="2073281" cy="1031877"/>
              <a:chOff x="4949" y="2022"/>
              <a:chExt cx="303" cy="650"/>
            </a:xfrm>
          </p:grpSpPr>
          <p:sp>
            <p:nvSpPr>
              <p:cNvPr id="62" name="Text Box 22"/>
              <p:cNvSpPr txBox="1">
                <a:spLocks noChangeArrowheads="1"/>
              </p:cNvSpPr>
              <p:nvPr/>
            </p:nvSpPr>
            <p:spPr bwMode="auto">
              <a:xfrm>
                <a:off x="4970" y="2288"/>
                <a:ext cx="261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b="1" dirty="0">
                    <a:latin typeface="宋体" panose="02010600030101010101" pitchFamily="2" charset="-122"/>
                  </a:rPr>
                  <a:t>种子总数</a:t>
                </a:r>
                <a:endParaRPr lang="en-US" altLang="zh-CN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63" name="Text Box 23"/>
              <p:cNvSpPr txBox="1">
                <a:spLocks noChangeArrowheads="1"/>
              </p:cNvSpPr>
              <p:nvPr/>
            </p:nvSpPr>
            <p:spPr bwMode="auto">
              <a:xfrm>
                <a:off x="4949" y="2022"/>
                <a:ext cx="303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b="1" dirty="0">
                    <a:latin typeface="宋体" panose="02010600030101010101" pitchFamily="2" charset="-122"/>
                  </a:rPr>
                  <a:t>发芽种子数</a:t>
                </a:r>
                <a:endParaRPr lang="en-US" altLang="zh-CN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64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1857356" y="5500702"/>
              <a:ext cx="514353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latin typeface="宋体" panose="02010600030101010101" pitchFamily="2" charset="-122"/>
                </a:rPr>
                <a:t>发芽率</a:t>
              </a:r>
              <a:r>
                <a:rPr lang="en-US" altLang="zh-CN" b="1" dirty="0">
                  <a:latin typeface="宋体" panose="02010600030101010101" pitchFamily="2" charset="-122"/>
                </a:rPr>
                <a:t>=           ×100</a:t>
              </a:r>
              <a:r>
                <a:rPr lang="zh-CN" altLang="en-US" b="1" dirty="0">
                  <a:latin typeface="宋体" panose="02010600030101010101" pitchFamily="2" charset="-122"/>
                </a:rPr>
                <a:t>％</a:t>
              </a:r>
            </a:p>
          </p:txBody>
        </p:sp>
      </p:grpSp>
      <p:grpSp>
        <p:nvGrpSpPr>
          <p:cNvPr id="11" name="组合 64"/>
          <p:cNvGrpSpPr/>
          <p:nvPr/>
        </p:nvGrpSpPr>
        <p:grpSpPr>
          <a:xfrm>
            <a:off x="1403648" y="692696"/>
            <a:ext cx="6595361" cy="1785950"/>
            <a:chOff x="3124959" y="1357298"/>
            <a:chExt cx="7017306" cy="1785950"/>
          </a:xfrm>
        </p:grpSpPr>
        <p:pic>
          <p:nvPicPr>
            <p:cNvPr id="66" name="图片 65" descr="10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3124959" y="1643050"/>
              <a:ext cx="1513877" cy="1500198"/>
            </a:xfrm>
            <a:prstGeom prst="rect">
              <a:avLst/>
            </a:prstGeom>
          </p:spPr>
        </p:pic>
        <p:grpSp>
          <p:nvGrpSpPr>
            <p:cNvPr id="12" name="组合 49"/>
            <p:cNvGrpSpPr/>
            <p:nvPr/>
          </p:nvGrpSpPr>
          <p:grpSpPr>
            <a:xfrm>
              <a:off x="4929190" y="1357298"/>
              <a:ext cx="5213075" cy="954107"/>
              <a:chOff x="4857750" y="1619896"/>
              <a:chExt cx="5213075" cy="954107"/>
            </a:xfrm>
          </p:grpSpPr>
          <p:sp>
            <p:nvSpPr>
              <p:cNvPr id="68" name="圆角矩形标注 67"/>
              <p:cNvSpPr/>
              <p:nvPr/>
            </p:nvSpPr>
            <p:spPr bwMode="auto">
              <a:xfrm>
                <a:off x="4857750" y="1643062"/>
                <a:ext cx="5188534" cy="905527"/>
              </a:xfrm>
              <a:prstGeom prst="wedgeRoundRectCallout">
                <a:avLst>
                  <a:gd name="adj1" fmla="val -52603"/>
                  <a:gd name="adj2" fmla="val 85762"/>
                  <a:gd name="adj3" fmla="val 16667"/>
                </a:avLst>
              </a:prstGeom>
              <a:solidFill>
                <a:srgbClr val="FFFF0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dirty="0"/>
              </a:p>
            </p:txBody>
          </p:sp>
          <p:sp>
            <p:nvSpPr>
              <p:cNvPr id="69" name="TextBox 15"/>
              <p:cNvSpPr txBox="1">
                <a:spLocks noChangeArrowheads="1"/>
              </p:cNvSpPr>
              <p:nvPr/>
            </p:nvSpPr>
            <p:spPr bwMode="auto">
              <a:xfrm>
                <a:off x="4877719" y="1619896"/>
                <a:ext cx="5193106" cy="95410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pPr algn="l" eaLnBrk="1" hangingPunct="1"/>
                <a:r>
                  <a:rPr lang="zh-CN" altLang="en-US" b="1" dirty="0"/>
                  <a:t>   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生活中还有哪些常用的百分率，你知道吗？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4"/>
          <p:cNvSpPr txBox="1">
            <a:spLocks noChangeArrowheads="1"/>
          </p:cNvSpPr>
          <p:nvPr/>
        </p:nvSpPr>
        <p:spPr bwMode="auto">
          <a:xfrm>
            <a:off x="395536" y="908720"/>
            <a:ext cx="7992888" cy="1643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latin typeface="宋体" panose="02010600030101010101" pitchFamily="2" charset="-122"/>
              </a:rPr>
              <a:t>例</a:t>
            </a:r>
            <a:r>
              <a:rPr lang="en-US" altLang="zh-CN" b="1" dirty="0">
                <a:latin typeface="宋体" panose="02010600030101010101" pitchFamily="2" charset="-122"/>
              </a:rPr>
              <a:t>2  </a:t>
            </a:r>
            <a:r>
              <a:rPr lang="zh-CN" altLang="en-US" b="1" dirty="0">
                <a:latin typeface="宋体" panose="02010600030101010101" pitchFamily="2" charset="-122"/>
              </a:rPr>
              <a:t>春蕾小学的一项调查表明，有牙病的学生人数占全校人数的</a:t>
            </a:r>
            <a:r>
              <a:rPr lang="en-US" altLang="zh-CN" b="1" dirty="0">
                <a:latin typeface="宋体" panose="02010600030101010101" pitchFamily="2" charset="-122"/>
              </a:rPr>
              <a:t>20% </a:t>
            </a:r>
            <a:r>
              <a:rPr lang="zh-CN" altLang="en-US" b="1" dirty="0">
                <a:latin typeface="宋体" panose="02010600030101010101" pitchFamily="2" charset="-122"/>
              </a:rPr>
              <a:t>。春蕾小学共有</a:t>
            </a:r>
            <a:r>
              <a:rPr lang="en-US" altLang="zh-CN" b="1" dirty="0">
                <a:latin typeface="宋体" panose="02010600030101010101" pitchFamily="2" charset="-122"/>
              </a:rPr>
              <a:t>750</a:t>
            </a:r>
            <a:r>
              <a:rPr lang="zh-CN" altLang="en-US" b="1" dirty="0">
                <a:latin typeface="宋体" panose="02010600030101010101" pitchFamily="2" charset="-122"/>
              </a:rPr>
              <a:t>名学生，有牙病的学生有多少人？</a:t>
            </a:r>
          </a:p>
        </p:txBody>
      </p:sp>
      <p:grpSp>
        <p:nvGrpSpPr>
          <p:cNvPr id="35" name="Group 20"/>
          <p:cNvGrpSpPr/>
          <p:nvPr/>
        </p:nvGrpSpPr>
        <p:grpSpPr bwMode="auto">
          <a:xfrm>
            <a:off x="899592" y="2734619"/>
            <a:ext cx="7344089" cy="1414463"/>
            <a:chOff x="1069" y="2886"/>
            <a:chExt cx="4363" cy="891"/>
          </a:xfrm>
        </p:grpSpPr>
        <p:pic>
          <p:nvPicPr>
            <p:cNvPr id="36" name="Picture 20" descr="男天使副本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9" y="2886"/>
              <a:ext cx="960" cy="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AutoShape 27"/>
            <p:cNvSpPr>
              <a:spLocks noChangeArrowheads="1"/>
            </p:cNvSpPr>
            <p:nvPr/>
          </p:nvSpPr>
          <p:spPr bwMode="auto">
            <a:xfrm>
              <a:off x="2093" y="2915"/>
              <a:ext cx="3339" cy="771"/>
            </a:xfrm>
            <a:prstGeom prst="wedgeRoundRectCallout">
              <a:avLst>
                <a:gd name="adj1" fmla="val -55926"/>
                <a:gd name="adj2" fmla="val 35016"/>
                <a:gd name="adj3" fmla="val 16667"/>
              </a:avLst>
            </a:prstGeom>
            <a:solidFill>
              <a:srgbClr val="00B0F0"/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 algn="l">
                <a:lnSpc>
                  <a:spcPct val="120000"/>
                </a:lnSpc>
              </a:pPr>
              <a:r>
                <a:rPr lang="zh-CN" altLang="en-US" b="1" dirty="0"/>
                <a:t>求一个数的百分之几和求一个数的几分之几，意义是一样的。</a:t>
              </a:r>
              <a:endParaRPr lang="zh-CN" altLang="zh-CN" b="1" dirty="0"/>
            </a:p>
          </p:txBody>
        </p:sp>
      </p:grpSp>
      <p:grpSp>
        <p:nvGrpSpPr>
          <p:cNvPr id="38" name="Group 23"/>
          <p:cNvGrpSpPr/>
          <p:nvPr/>
        </p:nvGrpSpPr>
        <p:grpSpPr bwMode="auto">
          <a:xfrm>
            <a:off x="1331093" y="4380792"/>
            <a:ext cx="7345363" cy="1856519"/>
            <a:chOff x="833" y="2587"/>
            <a:chExt cx="4627" cy="1065"/>
          </a:xfrm>
        </p:grpSpPr>
        <p:pic>
          <p:nvPicPr>
            <p:cNvPr id="39" name="Picture 16" descr="女天使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00" y="2662"/>
              <a:ext cx="960" cy="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AutoShape 27"/>
            <p:cNvSpPr>
              <a:spLocks noChangeArrowheads="1"/>
            </p:cNvSpPr>
            <p:nvPr/>
          </p:nvSpPr>
          <p:spPr bwMode="auto">
            <a:xfrm>
              <a:off x="833" y="2587"/>
              <a:ext cx="3565" cy="983"/>
            </a:xfrm>
            <a:prstGeom prst="wedgeRoundRectCallout">
              <a:avLst>
                <a:gd name="adj1" fmla="val 55787"/>
                <a:gd name="adj2" fmla="val 36831"/>
                <a:gd name="adj3" fmla="val 16667"/>
              </a:avLst>
            </a:prstGeom>
            <a:solidFill>
              <a:srgbClr val="92D050"/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 algn="l">
                <a:lnSpc>
                  <a:spcPct val="120000"/>
                </a:lnSpc>
              </a:pPr>
              <a:r>
                <a:rPr lang="en-US" altLang="zh-CN" b="1" dirty="0">
                  <a:latin typeface="宋体" panose="02010600030101010101" pitchFamily="2" charset="-122"/>
                </a:rPr>
                <a:t>750×20%</a:t>
              </a:r>
              <a:r>
                <a:rPr lang="zh-CN" altLang="en-US" b="1" dirty="0">
                  <a:latin typeface="宋体" panose="02010600030101010101" pitchFamily="2" charset="-122"/>
                </a:rPr>
                <a:t>该怎样计算呢？自己先动笔试着算一算，然后和同桌交流一下你的想法。</a:t>
              </a:r>
              <a:endParaRPr lang="en-US" altLang="zh-CN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6"/>
          <p:cNvGrpSpPr/>
          <p:nvPr/>
        </p:nvGrpSpPr>
        <p:grpSpPr bwMode="auto">
          <a:xfrm>
            <a:off x="1692222" y="4796433"/>
            <a:ext cx="6121404" cy="1800226"/>
            <a:chOff x="-746" y="1621"/>
            <a:chExt cx="3856" cy="1134"/>
          </a:xfrm>
        </p:grpSpPr>
        <p:sp>
          <p:nvSpPr>
            <p:cNvPr id="10" name="AutoShape 27"/>
            <p:cNvSpPr>
              <a:spLocks noChangeArrowheads="1"/>
            </p:cNvSpPr>
            <p:nvPr/>
          </p:nvSpPr>
          <p:spPr bwMode="auto">
            <a:xfrm>
              <a:off x="70" y="1803"/>
              <a:ext cx="3040" cy="771"/>
            </a:xfrm>
            <a:prstGeom prst="wedgeRoundRectCallout">
              <a:avLst>
                <a:gd name="adj1" fmla="val -56273"/>
                <a:gd name="adj2" fmla="val -13485"/>
                <a:gd name="adj3" fmla="val 16667"/>
              </a:avLst>
            </a:prstGeom>
            <a:solidFill>
              <a:srgbClr val="FFFF00"/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latin typeface="宋体" panose="02010600030101010101" pitchFamily="2" charset="-122"/>
                </a:rPr>
                <a:t>我把百分数改写成分母是</a:t>
              </a:r>
              <a:r>
                <a:rPr lang="en-US" altLang="zh-CN" b="1" dirty="0">
                  <a:latin typeface="宋体" panose="02010600030101010101" pitchFamily="2" charset="-122"/>
                </a:rPr>
                <a:t>100</a:t>
              </a:r>
              <a:r>
                <a:rPr lang="zh-CN" altLang="en-US" b="1" dirty="0">
                  <a:latin typeface="宋体" panose="02010600030101010101" pitchFamily="2" charset="-122"/>
                </a:rPr>
                <a:t>的分数，再直接写成小数。</a:t>
              </a:r>
            </a:p>
          </p:txBody>
        </p:sp>
        <p:pic>
          <p:nvPicPr>
            <p:cNvPr id="11" name="Picture 35" descr="6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746" y="1621"/>
              <a:ext cx="707" cy="1134"/>
            </a:xfrm>
            <a:prstGeom prst="rect">
              <a:avLst/>
            </a:prstGeom>
            <a:noFill/>
          </p:spPr>
        </p:pic>
      </p:grpSp>
      <p:grpSp>
        <p:nvGrpSpPr>
          <p:cNvPr id="3" name="组合 30"/>
          <p:cNvGrpSpPr/>
          <p:nvPr/>
        </p:nvGrpSpPr>
        <p:grpSpPr>
          <a:xfrm>
            <a:off x="2844700" y="1988840"/>
            <a:ext cx="4319588" cy="2893100"/>
            <a:chOff x="500034" y="1714488"/>
            <a:chExt cx="4319588" cy="2893100"/>
          </a:xfrm>
        </p:grpSpPr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500034" y="1714488"/>
              <a:ext cx="4319588" cy="28931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dirty="0">
                  <a:solidFill>
                    <a:srgbClr val="0000CC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     </a:t>
              </a: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750×20%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   =750×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   =750×0.2</a:t>
              </a:r>
            </a:p>
            <a:p>
              <a:pPr algn="l"/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   =150</a:t>
              </a:r>
              <a:r>
                <a:rPr lang="zh-CN" altLang="en-US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（人）</a:t>
              </a:r>
              <a:endParaRPr lang="en-US" altLang="zh-CN" b="1" dirty="0">
                <a:solidFill>
                  <a:srgbClr val="0000CC"/>
                </a:solidFill>
                <a:latin typeface="宋体" panose="02010600030101010101" pitchFamily="2" charset="-122"/>
              </a:endParaRPr>
            </a:p>
            <a:p>
              <a:pPr algn="l"/>
              <a:r>
                <a:rPr lang="zh-CN" altLang="en-US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答：有牙病的学生有</a:t>
              </a: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150</a:t>
              </a:r>
              <a:r>
                <a:rPr lang="zh-CN" altLang="en-US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人。</a:t>
              </a:r>
            </a:p>
          </p:txBody>
        </p:sp>
        <p:grpSp>
          <p:nvGrpSpPr>
            <p:cNvPr id="4" name="Group 41"/>
            <p:cNvGrpSpPr/>
            <p:nvPr/>
          </p:nvGrpSpPr>
          <p:grpSpPr bwMode="auto">
            <a:xfrm>
              <a:off x="2071550" y="2285992"/>
              <a:ext cx="928082" cy="881063"/>
              <a:chOff x="2499" y="2916"/>
              <a:chExt cx="400" cy="555"/>
            </a:xfrm>
          </p:grpSpPr>
          <p:sp>
            <p:nvSpPr>
              <p:cNvPr id="15" name="Text Box 38"/>
              <p:cNvSpPr txBox="1">
                <a:spLocks noChangeArrowheads="1"/>
              </p:cNvSpPr>
              <p:nvPr/>
            </p:nvSpPr>
            <p:spPr bwMode="auto">
              <a:xfrm>
                <a:off x="2499" y="3141"/>
                <a:ext cx="400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CC"/>
                    </a:solidFill>
                    <a:latin typeface="宋体" panose="02010600030101010101" pitchFamily="2" charset="-122"/>
                  </a:rPr>
                  <a:t>100</a:t>
                </a:r>
              </a:p>
            </p:txBody>
          </p:sp>
          <p:sp>
            <p:nvSpPr>
              <p:cNvPr id="16" name="Text Box 39"/>
              <p:cNvSpPr txBox="1">
                <a:spLocks noChangeArrowheads="1"/>
              </p:cNvSpPr>
              <p:nvPr/>
            </p:nvSpPr>
            <p:spPr bwMode="auto">
              <a:xfrm>
                <a:off x="2556" y="2916"/>
                <a:ext cx="312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CC"/>
                    </a:solidFill>
                    <a:latin typeface="宋体" panose="02010600030101010101" pitchFamily="2" charset="-122"/>
                  </a:rPr>
                  <a:t>20</a:t>
                </a:r>
              </a:p>
            </p:txBody>
          </p:sp>
          <p:sp>
            <p:nvSpPr>
              <p:cNvPr id="17" name="Line 40"/>
              <p:cNvSpPr>
                <a:spLocks noChangeShapeType="1"/>
              </p:cNvSpPr>
              <p:nvPr/>
            </p:nvSpPr>
            <p:spPr bwMode="auto">
              <a:xfrm>
                <a:off x="2584" y="3195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0000CC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683568" y="692696"/>
            <a:ext cx="7992888" cy="164352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latin typeface="宋体" panose="02010600030101010101" pitchFamily="2" charset="-122"/>
              </a:rPr>
              <a:t>例</a:t>
            </a:r>
            <a:r>
              <a:rPr lang="en-US" altLang="zh-CN" b="1" dirty="0">
                <a:latin typeface="宋体" panose="02010600030101010101" pitchFamily="2" charset="-122"/>
              </a:rPr>
              <a:t>2  </a:t>
            </a:r>
            <a:r>
              <a:rPr lang="zh-CN" altLang="en-US" b="1" dirty="0">
                <a:latin typeface="宋体" panose="02010600030101010101" pitchFamily="2" charset="-122"/>
              </a:rPr>
              <a:t>春蕾小学的一项调查表明，有牙病的学生人数占全校人数的</a:t>
            </a:r>
            <a:r>
              <a:rPr lang="en-US" altLang="zh-CN" b="1" dirty="0">
                <a:latin typeface="宋体" panose="02010600030101010101" pitchFamily="2" charset="-122"/>
              </a:rPr>
              <a:t>20% </a:t>
            </a:r>
            <a:r>
              <a:rPr lang="zh-CN" altLang="en-US" b="1" dirty="0">
                <a:latin typeface="宋体" panose="02010600030101010101" pitchFamily="2" charset="-122"/>
              </a:rPr>
              <a:t>。春蕾小学共有</a:t>
            </a:r>
            <a:r>
              <a:rPr lang="en-US" altLang="zh-CN" b="1" dirty="0">
                <a:latin typeface="宋体" panose="02010600030101010101" pitchFamily="2" charset="-122"/>
              </a:rPr>
              <a:t>750</a:t>
            </a:r>
            <a:r>
              <a:rPr lang="zh-CN" altLang="en-US" b="1" dirty="0">
                <a:latin typeface="宋体" panose="02010600030101010101" pitchFamily="2" charset="-122"/>
              </a:rPr>
              <a:t>名学生，有牙病的学生有多少人？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47"/>
          <p:cNvGrpSpPr/>
          <p:nvPr/>
        </p:nvGrpSpPr>
        <p:grpSpPr bwMode="auto">
          <a:xfrm>
            <a:off x="1633573" y="4941898"/>
            <a:ext cx="6467473" cy="1798638"/>
            <a:chOff x="1434" y="1895"/>
            <a:chExt cx="4074" cy="1133"/>
          </a:xfrm>
        </p:grpSpPr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>
              <a:off x="1434" y="1940"/>
              <a:ext cx="3166" cy="771"/>
            </a:xfrm>
            <a:prstGeom prst="wedgeRoundRectCallout">
              <a:avLst>
                <a:gd name="adj1" fmla="val 59266"/>
                <a:gd name="adj2" fmla="val -5008"/>
                <a:gd name="adj3" fmla="val 16667"/>
              </a:avLst>
            </a:prstGeom>
            <a:solidFill>
              <a:srgbClr val="92D050"/>
            </a:solidFill>
            <a:ln w="19050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latin typeface="宋体" panose="02010600030101010101" pitchFamily="2" charset="-122"/>
                </a:rPr>
                <a:t>我把百分数改写成分母是</a:t>
              </a:r>
              <a:r>
                <a:rPr lang="en-US" altLang="zh-CN" b="1" dirty="0">
                  <a:latin typeface="宋体" panose="02010600030101010101" pitchFamily="2" charset="-122"/>
                </a:rPr>
                <a:t>100</a:t>
              </a:r>
              <a:r>
                <a:rPr lang="zh-CN" altLang="en-US" b="1" dirty="0">
                  <a:latin typeface="宋体" panose="02010600030101010101" pitchFamily="2" charset="-122"/>
                </a:rPr>
                <a:t>的分数，直接用分数乘法计算。</a:t>
              </a:r>
            </a:p>
          </p:txBody>
        </p:sp>
        <p:pic>
          <p:nvPicPr>
            <p:cNvPr id="20" name="Picture 45" descr="4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08" y="1895"/>
              <a:ext cx="900" cy="1133"/>
            </a:xfrm>
            <a:prstGeom prst="rect">
              <a:avLst/>
            </a:prstGeom>
            <a:noFill/>
          </p:spPr>
        </p:pic>
      </p:grpSp>
      <p:grpSp>
        <p:nvGrpSpPr>
          <p:cNvPr id="45" name="组合 44"/>
          <p:cNvGrpSpPr/>
          <p:nvPr/>
        </p:nvGrpSpPr>
        <p:grpSpPr>
          <a:xfrm>
            <a:off x="2483768" y="1853270"/>
            <a:ext cx="4714876" cy="3015890"/>
            <a:chOff x="4429124" y="1357298"/>
            <a:chExt cx="4714876" cy="3015890"/>
          </a:xfrm>
        </p:grpSpPr>
        <p:sp>
          <p:nvSpPr>
            <p:cNvPr id="22" name="TextBox 16"/>
            <p:cNvSpPr txBox="1">
              <a:spLocks noChangeArrowheads="1"/>
            </p:cNvSpPr>
            <p:nvPr/>
          </p:nvSpPr>
          <p:spPr bwMode="auto">
            <a:xfrm>
              <a:off x="4429124" y="1357298"/>
              <a:ext cx="4714876" cy="301589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>
                <a:lnSpc>
                  <a:spcPts val="4700"/>
                </a:lnSpc>
              </a:pP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     750×20% </a:t>
              </a:r>
            </a:p>
            <a:p>
              <a:pPr algn="l">
                <a:lnSpc>
                  <a:spcPts val="4700"/>
                </a:lnSpc>
              </a:pPr>
              <a:r>
                <a:rPr lang="zh-CN" altLang="en-US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    </a:t>
              </a: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=750×</a:t>
              </a:r>
            </a:p>
            <a:p>
              <a:pPr algn="l">
                <a:lnSpc>
                  <a:spcPts val="4700"/>
                </a:lnSpc>
              </a:pP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    =750×</a:t>
              </a:r>
            </a:p>
            <a:p>
              <a:pPr algn="l">
                <a:lnSpc>
                  <a:spcPts val="4700"/>
                </a:lnSpc>
              </a:pP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    =150</a:t>
              </a:r>
              <a:r>
                <a:rPr lang="zh-CN" altLang="en-US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（人）</a:t>
              </a:r>
              <a:endParaRPr lang="en-US" altLang="zh-CN" b="1" dirty="0">
                <a:solidFill>
                  <a:srgbClr val="0000CC"/>
                </a:solidFill>
                <a:latin typeface="宋体" panose="02010600030101010101" pitchFamily="2" charset="-122"/>
              </a:endParaRPr>
            </a:p>
            <a:p>
              <a:pPr algn="l">
                <a:lnSpc>
                  <a:spcPts val="4700"/>
                </a:lnSpc>
              </a:pPr>
              <a:r>
                <a:rPr lang="zh-CN" altLang="en-US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答：有牙病的学生有</a:t>
              </a:r>
              <a:r>
                <a:rPr lang="en-US" altLang="zh-CN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150</a:t>
              </a:r>
              <a:r>
                <a:rPr lang="zh-CN" altLang="en-US" b="1" dirty="0">
                  <a:solidFill>
                    <a:srgbClr val="0000CC"/>
                  </a:solidFill>
                  <a:latin typeface="宋体" panose="02010600030101010101" pitchFamily="2" charset="-122"/>
                </a:rPr>
                <a:t>人。</a:t>
              </a: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6143636" y="1857364"/>
              <a:ext cx="928082" cy="881063"/>
              <a:chOff x="4500562" y="2357432"/>
              <a:chExt cx="928082" cy="881063"/>
            </a:xfrm>
          </p:grpSpPr>
          <p:sp>
            <p:nvSpPr>
              <p:cNvPr id="32" name="Text Box 38"/>
              <p:cNvSpPr txBox="1">
                <a:spLocks noChangeArrowheads="1"/>
              </p:cNvSpPr>
              <p:nvPr/>
            </p:nvSpPr>
            <p:spPr bwMode="auto">
              <a:xfrm>
                <a:off x="4500562" y="2714620"/>
                <a:ext cx="928082" cy="523875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CC"/>
                    </a:solidFill>
                    <a:latin typeface="宋体" panose="02010600030101010101" pitchFamily="2" charset="-122"/>
                  </a:rPr>
                  <a:t>100</a:t>
                </a:r>
              </a:p>
            </p:txBody>
          </p:sp>
          <p:sp>
            <p:nvSpPr>
              <p:cNvPr id="33" name="Text Box 39"/>
              <p:cNvSpPr txBox="1">
                <a:spLocks noChangeArrowheads="1"/>
              </p:cNvSpPr>
              <p:nvPr/>
            </p:nvSpPr>
            <p:spPr bwMode="auto">
              <a:xfrm>
                <a:off x="4632814" y="2357432"/>
                <a:ext cx="723904" cy="523875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CC"/>
                    </a:solidFill>
                    <a:latin typeface="宋体" panose="02010600030101010101" pitchFamily="2" charset="-122"/>
                  </a:rPr>
                  <a:t>20</a:t>
                </a:r>
              </a:p>
            </p:txBody>
          </p:sp>
          <p:sp>
            <p:nvSpPr>
              <p:cNvPr id="35" name="Line 40"/>
              <p:cNvSpPr>
                <a:spLocks noChangeShapeType="1"/>
              </p:cNvSpPr>
              <p:nvPr/>
            </p:nvSpPr>
            <p:spPr bwMode="auto">
              <a:xfrm>
                <a:off x="4697779" y="2800345"/>
                <a:ext cx="526687" cy="0"/>
              </a:xfrm>
              <a:prstGeom prst="line">
                <a:avLst/>
              </a:prstGeom>
              <a:noFill/>
              <a:ln w="25400">
                <a:solidFill>
                  <a:srgbClr val="0000CC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6143636" y="2476499"/>
              <a:ext cx="714380" cy="881063"/>
              <a:chOff x="4500562" y="2357432"/>
              <a:chExt cx="928082" cy="881063"/>
            </a:xfrm>
          </p:grpSpPr>
          <p:sp>
            <p:nvSpPr>
              <p:cNvPr id="42" name="Text Box 38"/>
              <p:cNvSpPr txBox="1">
                <a:spLocks noChangeArrowheads="1"/>
              </p:cNvSpPr>
              <p:nvPr/>
            </p:nvSpPr>
            <p:spPr bwMode="auto">
              <a:xfrm>
                <a:off x="4500562" y="2714620"/>
                <a:ext cx="928082" cy="523875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CC"/>
                    </a:solidFill>
                    <a:latin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43" name="Text Box 39"/>
              <p:cNvSpPr txBox="1">
                <a:spLocks noChangeArrowheads="1"/>
              </p:cNvSpPr>
              <p:nvPr/>
            </p:nvSpPr>
            <p:spPr bwMode="auto">
              <a:xfrm>
                <a:off x="4632814" y="2357432"/>
                <a:ext cx="723904" cy="523875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0000CC"/>
                    </a:solidFill>
                    <a:latin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44" name="Line 40"/>
              <p:cNvSpPr>
                <a:spLocks noChangeShapeType="1"/>
              </p:cNvSpPr>
              <p:nvPr/>
            </p:nvSpPr>
            <p:spPr bwMode="auto">
              <a:xfrm>
                <a:off x="4697779" y="2800345"/>
                <a:ext cx="526687" cy="0"/>
              </a:xfrm>
              <a:prstGeom prst="line">
                <a:avLst/>
              </a:prstGeom>
              <a:noFill/>
              <a:ln w="25400">
                <a:solidFill>
                  <a:srgbClr val="0000CC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334088" y="764704"/>
            <a:ext cx="7992888" cy="14219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例</a:t>
            </a:r>
            <a:r>
              <a:rPr lang="en-US" altLang="zh-CN" sz="2400" b="1" dirty="0">
                <a:latin typeface="宋体" panose="02010600030101010101" pitchFamily="2" charset="-122"/>
              </a:rPr>
              <a:t>2  </a:t>
            </a:r>
            <a:r>
              <a:rPr lang="zh-CN" altLang="en-US" sz="2400" b="1" dirty="0">
                <a:latin typeface="宋体" panose="02010600030101010101" pitchFamily="2" charset="-122"/>
              </a:rPr>
              <a:t>春蕾小学的一项调查表明，有牙病的学生人数占全校人数的</a:t>
            </a:r>
            <a:r>
              <a:rPr lang="en-US" altLang="zh-CN" sz="2400" b="1" dirty="0">
                <a:latin typeface="宋体" panose="02010600030101010101" pitchFamily="2" charset="-122"/>
              </a:rPr>
              <a:t>20% </a:t>
            </a:r>
            <a:r>
              <a:rPr lang="zh-CN" altLang="en-US" sz="2400" b="1" dirty="0">
                <a:latin typeface="宋体" panose="02010600030101010101" pitchFamily="2" charset="-122"/>
              </a:rPr>
              <a:t>。春蕾小学共有</a:t>
            </a:r>
            <a:r>
              <a:rPr lang="en-US" altLang="zh-CN" sz="2400" b="1" dirty="0">
                <a:latin typeface="宋体" panose="02010600030101010101" pitchFamily="2" charset="-122"/>
              </a:rPr>
              <a:t>750</a:t>
            </a:r>
            <a:r>
              <a:rPr lang="zh-CN" altLang="en-US" sz="2400" b="1" dirty="0">
                <a:latin typeface="宋体" panose="02010600030101010101" pitchFamily="2" charset="-122"/>
              </a:rPr>
              <a:t>名学生，有牙病的学生有多少人？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6"/>
          <p:cNvGrpSpPr/>
          <p:nvPr/>
        </p:nvGrpSpPr>
        <p:grpSpPr bwMode="auto">
          <a:xfrm>
            <a:off x="107504" y="631781"/>
            <a:ext cx="6819899" cy="1800225"/>
            <a:chOff x="0" y="1812"/>
            <a:chExt cx="4296" cy="1134"/>
          </a:xfrm>
        </p:grpSpPr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795" y="2000"/>
              <a:ext cx="3501" cy="348"/>
            </a:xfrm>
            <a:prstGeom prst="wedgeRoundRectCallout">
              <a:avLst>
                <a:gd name="adj1" fmla="val -55093"/>
                <a:gd name="adj2" fmla="val 4712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35903"/>
              </a:solidFill>
              <a:miter lim="800000"/>
            </a:ln>
          </p:spPr>
          <p:txBody>
            <a:bodyPr/>
            <a:lstStyle/>
            <a:p>
              <a:pPr algn="l"/>
              <a:r>
                <a:rPr lang="zh-CN" altLang="en-US" b="1" dirty="0"/>
                <a:t>想一想，怎样把百分数化成小数？</a:t>
              </a:r>
            </a:p>
          </p:txBody>
        </p:sp>
        <p:pic>
          <p:nvPicPr>
            <p:cNvPr id="27" name="Picture 25" descr="6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812"/>
              <a:ext cx="707" cy="1134"/>
            </a:xfrm>
            <a:prstGeom prst="rect">
              <a:avLst/>
            </a:prstGeom>
            <a:noFill/>
          </p:spPr>
        </p:pic>
      </p:grpSp>
      <p:grpSp>
        <p:nvGrpSpPr>
          <p:cNvPr id="28" name="Group 30"/>
          <p:cNvGrpSpPr/>
          <p:nvPr/>
        </p:nvGrpSpPr>
        <p:grpSpPr bwMode="auto">
          <a:xfrm>
            <a:off x="1533377" y="1483410"/>
            <a:ext cx="7467602" cy="2521165"/>
            <a:chOff x="1027" y="2997"/>
            <a:chExt cx="4704" cy="1410"/>
          </a:xfrm>
        </p:grpSpPr>
        <p:pic>
          <p:nvPicPr>
            <p:cNvPr id="29" name="Picture 16" descr="女天使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71" y="3017"/>
              <a:ext cx="960" cy="8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AutoShape 27"/>
            <p:cNvSpPr>
              <a:spLocks noChangeArrowheads="1"/>
            </p:cNvSpPr>
            <p:nvPr/>
          </p:nvSpPr>
          <p:spPr bwMode="auto">
            <a:xfrm>
              <a:off x="1027" y="2997"/>
              <a:ext cx="3840" cy="1410"/>
            </a:xfrm>
            <a:prstGeom prst="wedgeRoundRectCallout">
              <a:avLst>
                <a:gd name="adj1" fmla="val 54759"/>
                <a:gd name="adj2" fmla="val 91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00FF"/>
              </a:solidFill>
              <a:miter lim="800000"/>
            </a:ln>
          </p:spPr>
          <p:txBody>
            <a:bodyPr/>
            <a:lstStyle/>
            <a:p>
              <a:pPr algn="l">
                <a:lnSpc>
                  <a:spcPct val="120000"/>
                </a:lnSpc>
              </a:pPr>
              <a:r>
                <a:rPr lang="zh-CN" altLang="en-US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（</a:t>
              </a:r>
              <a:r>
                <a:rPr lang="en-US" altLang="zh-CN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1</a:t>
              </a:r>
              <a:r>
                <a:rPr lang="zh-CN" altLang="en-US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）可以先把百分数写成分母是</a:t>
              </a:r>
              <a:r>
                <a:rPr lang="en-US" altLang="zh-CN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100</a:t>
              </a:r>
              <a:r>
                <a:rPr lang="zh-CN" altLang="en-US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的分数，然后再把分数化成小数。</a:t>
              </a:r>
              <a:endPara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  <a:p>
              <a:pPr algn="l">
                <a:lnSpc>
                  <a:spcPct val="120000"/>
                </a:lnSpc>
              </a:pPr>
              <a:r>
                <a:rPr lang="zh-CN" altLang="en-US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（</a:t>
              </a:r>
              <a:r>
                <a:rPr lang="en-US" altLang="zh-CN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2</a:t>
              </a:r>
              <a:r>
                <a:rPr lang="zh-CN" altLang="en-US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）可以先把百分号去掉，同时把小数点向左移动两位，位数不够时，用“</a:t>
              </a:r>
              <a:r>
                <a:rPr lang="en-US" altLang="zh-CN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0</a:t>
              </a:r>
              <a:r>
                <a:rPr lang="zh-CN" altLang="en-US" sz="24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”补足。</a:t>
              </a:r>
              <a:endParaRPr lang="en-US" altLang="zh-CN" sz="2400" b="1" dirty="0">
                <a:solidFill>
                  <a:srgbClr val="0000FF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1" name="Group 34"/>
          <p:cNvGrpSpPr/>
          <p:nvPr/>
        </p:nvGrpSpPr>
        <p:grpSpPr bwMode="auto">
          <a:xfrm>
            <a:off x="2881784" y="4005268"/>
            <a:ext cx="5854700" cy="1798639"/>
            <a:chOff x="1843" y="1889"/>
            <a:chExt cx="3688" cy="1133"/>
          </a:xfrm>
        </p:grpSpPr>
        <p:sp>
          <p:nvSpPr>
            <p:cNvPr id="36" name="AutoShape 27"/>
            <p:cNvSpPr>
              <a:spLocks noChangeArrowheads="1"/>
            </p:cNvSpPr>
            <p:nvPr/>
          </p:nvSpPr>
          <p:spPr bwMode="auto">
            <a:xfrm>
              <a:off x="1843" y="1934"/>
              <a:ext cx="2879" cy="363"/>
            </a:xfrm>
            <a:prstGeom prst="wedgeRoundRectCallout">
              <a:avLst>
                <a:gd name="adj1" fmla="val 55463"/>
                <a:gd name="adj2" fmla="val 2988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algn="l"/>
              <a:r>
                <a:rPr lang="zh-CN" altLang="en-US" b="1" dirty="0"/>
                <a:t>怎样把百分数化成分数呢？</a:t>
              </a:r>
            </a:p>
          </p:txBody>
        </p:sp>
        <p:pic>
          <p:nvPicPr>
            <p:cNvPr id="37" name="Picture 33" descr="4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31" y="1889"/>
              <a:ext cx="900" cy="1133"/>
            </a:xfrm>
            <a:prstGeom prst="rect">
              <a:avLst/>
            </a:prstGeom>
            <a:noFill/>
          </p:spPr>
        </p:pic>
      </p:grpSp>
      <p:grpSp>
        <p:nvGrpSpPr>
          <p:cNvPr id="38" name="Group 38"/>
          <p:cNvGrpSpPr/>
          <p:nvPr/>
        </p:nvGrpSpPr>
        <p:grpSpPr bwMode="auto">
          <a:xfrm>
            <a:off x="1000100" y="4662501"/>
            <a:ext cx="6045200" cy="1862138"/>
            <a:chOff x="2222" y="2800"/>
            <a:chExt cx="3808" cy="1173"/>
          </a:xfrm>
        </p:grpSpPr>
        <p:pic>
          <p:nvPicPr>
            <p:cNvPr id="39" name="Picture 20" descr="男天使副本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22" y="3082"/>
              <a:ext cx="960" cy="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AutoShape 27"/>
            <p:cNvSpPr>
              <a:spLocks noChangeArrowheads="1"/>
            </p:cNvSpPr>
            <p:nvPr/>
          </p:nvSpPr>
          <p:spPr bwMode="auto">
            <a:xfrm>
              <a:off x="3317" y="2800"/>
              <a:ext cx="2713" cy="1089"/>
            </a:xfrm>
            <a:prstGeom prst="wedgeRoundRectCallout">
              <a:avLst>
                <a:gd name="adj1" fmla="val -58757"/>
                <a:gd name="adj2" fmla="val 3525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00FF"/>
              </a:solidFill>
              <a:miter lim="800000"/>
            </a:ln>
          </p:spPr>
          <p:txBody>
            <a:bodyPr/>
            <a:lstStyle/>
            <a:p>
              <a:pPr algn="l">
                <a:lnSpc>
                  <a:spcPct val="120000"/>
                </a:lnSpc>
              </a:pPr>
              <a:r>
                <a:rPr lang="zh-CN" altLang="en-US" b="1" dirty="0">
                  <a:solidFill>
                    <a:srgbClr val="FF00FF"/>
                  </a:solidFill>
                  <a:latin typeface="宋体" panose="02010600030101010101" pitchFamily="2" charset="-122"/>
                </a:rPr>
                <a:t>先把百分数改写成分母是</a:t>
              </a:r>
              <a:r>
                <a:rPr lang="en-US" altLang="zh-CN" b="1" dirty="0">
                  <a:solidFill>
                    <a:srgbClr val="FF00FF"/>
                  </a:solidFill>
                  <a:latin typeface="宋体" panose="02010600030101010101" pitchFamily="2" charset="-122"/>
                </a:rPr>
                <a:t>100</a:t>
              </a:r>
              <a:r>
                <a:rPr lang="zh-CN" altLang="en-US" b="1" dirty="0">
                  <a:solidFill>
                    <a:srgbClr val="FF00FF"/>
                  </a:solidFill>
                  <a:latin typeface="宋体" panose="02010600030101010101" pitchFamily="2" charset="-122"/>
                </a:rPr>
                <a:t>的分数，然后能约分的要约成最简分数。</a:t>
              </a:r>
            </a:p>
            <a:p>
              <a:pPr>
                <a:lnSpc>
                  <a:spcPct val="120000"/>
                </a:lnSpc>
              </a:pPr>
              <a:endParaRPr lang="zh-CN" altLang="zh-CN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752478" y="1071546"/>
            <a:ext cx="7891488" cy="10751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把下面的小数和分数改成百分数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，百分数改成小数和分数。</a:t>
            </a:r>
            <a:endParaRPr lang="zh-CN" altLang="en-US" sz="280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1043608" y="2214554"/>
            <a:ext cx="92869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0.97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9" name="TextBox 8"/>
          <p:cNvSpPr txBox="1">
            <a:spLocks noChangeArrowheads="1"/>
          </p:cNvSpPr>
          <p:nvPr/>
        </p:nvSpPr>
        <p:spPr bwMode="auto">
          <a:xfrm>
            <a:off x="1917965" y="2214554"/>
            <a:ext cx="128588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=97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grpSp>
        <p:nvGrpSpPr>
          <p:cNvPr id="25" name="Group 44"/>
          <p:cNvGrpSpPr/>
          <p:nvPr/>
        </p:nvGrpSpPr>
        <p:grpSpPr bwMode="auto">
          <a:xfrm>
            <a:off x="1115616" y="2786058"/>
            <a:ext cx="390525" cy="900113"/>
            <a:chOff x="3266" y="1530"/>
            <a:chExt cx="246" cy="567"/>
          </a:xfrm>
        </p:grpSpPr>
        <p:sp>
          <p:nvSpPr>
            <p:cNvPr id="28" name="Text Box 41"/>
            <p:cNvSpPr txBox="1">
              <a:spLocks noChangeArrowheads="1"/>
            </p:cNvSpPr>
            <p:nvPr/>
          </p:nvSpPr>
          <p:spPr bwMode="auto">
            <a:xfrm>
              <a:off x="3266" y="1530"/>
              <a:ext cx="230" cy="33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>
                  <a:latin typeface="宋体" panose="02010600030101010101" pitchFamily="2" charset="-122"/>
                </a:rPr>
                <a:t>1</a:t>
              </a:r>
            </a:p>
          </p:txBody>
        </p:sp>
        <p:sp>
          <p:nvSpPr>
            <p:cNvPr id="31" name="Line 42"/>
            <p:cNvSpPr>
              <a:spLocks noChangeShapeType="1"/>
            </p:cNvSpPr>
            <p:nvPr/>
          </p:nvSpPr>
          <p:spPr bwMode="auto">
            <a:xfrm>
              <a:off x="3285" y="1840"/>
              <a:ext cx="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2" name="Text Box 43"/>
            <p:cNvSpPr txBox="1">
              <a:spLocks noChangeArrowheads="1"/>
            </p:cNvSpPr>
            <p:nvPr/>
          </p:nvSpPr>
          <p:spPr bwMode="auto">
            <a:xfrm>
              <a:off x="3273" y="1767"/>
              <a:ext cx="227" cy="33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en-US" altLang="zh-CN" b="1" dirty="0">
                  <a:latin typeface="宋体" panose="02010600030101010101" pitchFamily="2" charset="-122"/>
                </a:rPr>
                <a:t>4</a:t>
              </a:r>
            </a:p>
          </p:txBody>
        </p:sp>
      </p:grpSp>
      <p:sp>
        <p:nvSpPr>
          <p:cNvPr id="45" name="Rectangle 54"/>
          <p:cNvSpPr>
            <a:spLocks noChangeArrowheads="1"/>
          </p:cNvSpPr>
          <p:nvPr/>
        </p:nvSpPr>
        <p:spPr bwMode="auto">
          <a:xfrm>
            <a:off x="1476375" y="3716338"/>
            <a:ext cx="666750" cy="1285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</a:p>
        </p:txBody>
      </p:sp>
      <p:sp>
        <p:nvSpPr>
          <p:cNvPr id="46" name="TextBox 5"/>
          <p:cNvSpPr txBox="1">
            <a:spLocks noChangeArrowheads="1"/>
          </p:cNvSpPr>
          <p:nvPr/>
        </p:nvSpPr>
        <p:spPr bwMode="auto">
          <a:xfrm>
            <a:off x="3340106" y="2214554"/>
            <a:ext cx="216058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0.08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47" name="TextBox 5"/>
          <p:cNvSpPr txBox="1">
            <a:spLocks noChangeArrowheads="1"/>
          </p:cNvSpPr>
          <p:nvPr/>
        </p:nvSpPr>
        <p:spPr bwMode="auto">
          <a:xfrm>
            <a:off x="5572132" y="2214554"/>
            <a:ext cx="216058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0.005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48" name="TextBox 8"/>
          <p:cNvSpPr txBox="1">
            <a:spLocks noChangeArrowheads="1"/>
          </p:cNvSpPr>
          <p:nvPr/>
        </p:nvSpPr>
        <p:spPr bwMode="auto">
          <a:xfrm>
            <a:off x="4125924" y="2214554"/>
            <a:ext cx="92869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=8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49" name="TextBox 8"/>
          <p:cNvSpPr txBox="1">
            <a:spLocks noChangeArrowheads="1"/>
          </p:cNvSpPr>
          <p:nvPr/>
        </p:nvSpPr>
        <p:spPr bwMode="auto">
          <a:xfrm>
            <a:off x="6572264" y="2214554"/>
            <a:ext cx="18002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=0.5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50" name="TextBox 8"/>
          <p:cNvSpPr txBox="1">
            <a:spLocks noChangeArrowheads="1"/>
          </p:cNvSpPr>
          <p:nvPr/>
        </p:nvSpPr>
        <p:spPr bwMode="auto">
          <a:xfrm>
            <a:off x="1500166" y="3000372"/>
            <a:ext cx="18002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=25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51" name="TextBox 8"/>
          <p:cNvSpPr txBox="1">
            <a:spLocks noChangeArrowheads="1"/>
          </p:cNvSpPr>
          <p:nvPr/>
        </p:nvSpPr>
        <p:spPr bwMode="auto">
          <a:xfrm>
            <a:off x="3843345" y="3000372"/>
            <a:ext cx="18002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=12.5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52" name="TextBox 8"/>
          <p:cNvSpPr txBox="1">
            <a:spLocks noChangeArrowheads="1"/>
          </p:cNvSpPr>
          <p:nvPr/>
        </p:nvSpPr>
        <p:spPr bwMode="auto">
          <a:xfrm>
            <a:off x="6228184" y="3049796"/>
            <a:ext cx="18002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≈16.7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grpSp>
        <p:nvGrpSpPr>
          <p:cNvPr id="53" name="Group 44"/>
          <p:cNvGrpSpPr/>
          <p:nvPr/>
        </p:nvGrpSpPr>
        <p:grpSpPr bwMode="auto">
          <a:xfrm>
            <a:off x="3428992" y="2786058"/>
            <a:ext cx="390525" cy="900113"/>
            <a:chOff x="3266" y="1530"/>
            <a:chExt cx="246" cy="567"/>
          </a:xfrm>
        </p:grpSpPr>
        <p:sp>
          <p:nvSpPr>
            <p:cNvPr id="54" name="Text Box 41"/>
            <p:cNvSpPr txBox="1">
              <a:spLocks noChangeArrowheads="1"/>
            </p:cNvSpPr>
            <p:nvPr/>
          </p:nvSpPr>
          <p:spPr bwMode="auto">
            <a:xfrm>
              <a:off x="3266" y="1530"/>
              <a:ext cx="230" cy="33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>
                  <a:latin typeface="宋体" panose="02010600030101010101" pitchFamily="2" charset="-122"/>
                </a:rPr>
                <a:t>1</a:t>
              </a:r>
            </a:p>
          </p:txBody>
        </p:sp>
        <p:sp>
          <p:nvSpPr>
            <p:cNvPr id="55" name="Line 42"/>
            <p:cNvSpPr>
              <a:spLocks noChangeShapeType="1"/>
            </p:cNvSpPr>
            <p:nvPr/>
          </p:nvSpPr>
          <p:spPr bwMode="auto">
            <a:xfrm>
              <a:off x="3285" y="1840"/>
              <a:ext cx="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6" name="Text Box 43"/>
            <p:cNvSpPr txBox="1">
              <a:spLocks noChangeArrowheads="1"/>
            </p:cNvSpPr>
            <p:nvPr/>
          </p:nvSpPr>
          <p:spPr bwMode="auto">
            <a:xfrm>
              <a:off x="3273" y="1767"/>
              <a:ext cx="227" cy="33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en-US" altLang="zh-CN" b="1" dirty="0">
                  <a:latin typeface="宋体" panose="02010600030101010101" pitchFamily="2" charset="-122"/>
                </a:rPr>
                <a:t>8</a:t>
              </a:r>
            </a:p>
          </p:txBody>
        </p:sp>
      </p:grpSp>
      <p:grpSp>
        <p:nvGrpSpPr>
          <p:cNvPr id="57" name="Group 44"/>
          <p:cNvGrpSpPr/>
          <p:nvPr/>
        </p:nvGrpSpPr>
        <p:grpSpPr bwMode="auto">
          <a:xfrm>
            <a:off x="5796136" y="2809212"/>
            <a:ext cx="390525" cy="900113"/>
            <a:chOff x="3266" y="1530"/>
            <a:chExt cx="246" cy="567"/>
          </a:xfrm>
        </p:grpSpPr>
        <p:sp>
          <p:nvSpPr>
            <p:cNvPr id="58" name="Text Box 41"/>
            <p:cNvSpPr txBox="1">
              <a:spLocks noChangeArrowheads="1"/>
            </p:cNvSpPr>
            <p:nvPr/>
          </p:nvSpPr>
          <p:spPr bwMode="auto">
            <a:xfrm>
              <a:off x="3266" y="1530"/>
              <a:ext cx="230" cy="33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altLang="zh-CN" b="1" dirty="0">
                  <a:latin typeface="宋体" panose="02010600030101010101" pitchFamily="2" charset="-122"/>
                </a:rPr>
                <a:t>1</a:t>
              </a:r>
            </a:p>
          </p:txBody>
        </p:sp>
        <p:sp>
          <p:nvSpPr>
            <p:cNvPr id="59" name="Line 42"/>
            <p:cNvSpPr>
              <a:spLocks noChangeShapeType="1"/>
            </p:cNvSpPr>
            <p:nvPr/>
          </p:nvSpPr>
          <p:spPr bwMode="auto">
            <a:xfrm>
              <a:off x="3285" y="1840"/>
              <a:ext cx="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0" name="Text Box 43"/>
            <p:cNvSpPr txBox="1">
              <a:spLocks noChangeArrowheads="1"/>
            </p:cNvSpPr>
            <p:nvPr/>
          </p:nvSpPr>
          <p:spPr bwMode="auto">
            <a:xfrm>
              <a:off x="3273" y="1767"/>
              <a:ext cx="227" cy="330"/>
            </a:xfrm>
            <a:prstGeom prst="rect">
              <a:avLst/>
            </a:prstGeom>
            <a:noFill/>
            <a:ln w="12700" algn="ctr">
              <a:noFill/>
              <a:miter lim="800000"/>
            </a:ln>
          </p:spPr>
          <p:txBody>
            <a:bodyPr>
              <a:spAutoFit/>
            </a:bodyPr>
            <a:lstStyle/>
            <a:p>
              <a:pPr algn="l"/>
              <a:r>
                <a:rPr lang="en-US" altLang="zh-CN" b="1" dirty="0">
                  <a:latin typeface="宋体" panose="02010600030101010101" pitchFamily="2" charset="-122"/>
                </a:rPr>
                <a:t>6</a:t>
              </a:r>
            </a:p>
          </p:txBody>
        </p:sp>
      </p:grpSp>
      <p:sp>
        <p:nvSpPr>
          <p:cNvPr id="61" name="TextBox 5"/>
          <p:cNvSpPr txBox="1">
            <a:spLocks noChangeArrowheads="1"/>
          </p:cNvSpPr>
          <p:nvPr/>
        </p:nvSpPr>
        <p:spPr bwMode="auto">
          <a:xfrm>
            <a:off x="1123026" y="3985900"/>
            <a:ext cx="92869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97</a:t>
            </a:r>
            <a:r>
              <a:rPr lang="zh-CN" altLang="en-US" b="1" dirty="0">
                <a:latin typeface="宋体" panose="02010600030101010101" pitchFamily="2" charset="-122"/>
              </a:rPr>
              <a:t>％</a:t>
            </a:r>
          </a:p>
        </p:txBody>
      </p:sp>
      <p:grpSp>
        <p:nvGrpSpPr>
          <p:cNvPr id="114" name="组合 113"/>
          <p:cNvGrpSpPr/>
          <p:nvPr/>
        </p:nvGrpSpPr>
        <p:grpSpPr>
          <a:xfrm>
            <a:off x="1907704" y="3724448"/>
            <a:ext cx="2089046" cy="928688"/>
            <a:chOff x="1571034" y="3571876"/>
            <a:chExt cx="2089046" cy="928688"/>
          </a:xfrm>
        </p:grpSpPr>
        <p:sp>
          <p:nvSpPr>
            <p:cNvPr id="67" name="矩形 39"/>
            <p:cNvSpPr>
              <a:spLocks noChangeArrowheads="1"/>
            </p:cNvSpPr>
            <p:nvPr/>
          </p:nvSpPr>
          <p:spPr bwMode="auto">
            <a:xfrm>
              <a:off x="1571034" y="3786190"/>
              <a:ext cx="1458931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=0.97=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68" name="Group 57"/>
            <p:cNvGrpSpPr/>
            <p:nvPr/>
          </p:nvGrpSpPr>
          <p:grpSpPr bwMode="auto">
            <a:xfrm>
              <a:off x="2786046" y="3571876"/>
              <a:ext cx="874034" cy="928688"/>
              <a:chOff x="4136" y="709"/>
              <a:chExt cx="382" cy="585"/>
            </a:xfrm>
          </p:grpSpPr>
          <p:sp>
            <p:nvSpPr>
              <p:cNvPr id="69" name="Text Box 54"/>
              <p:cNvSpPr txBox="1">
                <a:spLocks noChangeArrowheads="1"/>
              </p:cNvSpPr>
              <p:nvPr/>
            </p:nvSpPr>
            <p:spPr bwMode="auto">
              <a:xfrm>
                <a:off x="4136" y="964"/>
                <a:ext cx="375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100</a:t>
                </a:r>
              </a:p>
            </p:txBody>
          </p:sp>
          <p:sp>
            <p:nvSpPr>
              <p:cNvPr id="70" name="Text Box 55"/>
              <p:cNvSpPr txBox="1">
                <a:spLocks noChangeArrowheads="1"/>
              </p:cNvSpPr>
              <p:nvPr/>
            </p:nvSpPr>
            <p:spPr bwMode="auto">
              <a:xfrm>
                <a:off x="4206" y="709"/>
                <a:ext cx="312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97</a:t>
                </a:r>
              </a:p>
            </p:txBody>
          </p:sp>
          <p:sp>
            <p:nvSpPr>
              <p:cNvPr id="71" name="Line 56"/>
              <p:cNvSpPr>
                <a:spLocks noChangeShapeType="1"/>
              </p:cNvSpPr>
              <p:nvPr/>
            </p:nvSpPr>
            <p:spPr bwMode="auto">
              <a:xfrm>
                <a:off x="4176" y="1018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03" name="TextBox 5"/>
          <p:cNvSpPr txBox="1">
            <a:spLocks noChangeArrowheads="1"/>
          </p:cNvSpPr>
          <p:nvPr/>
        </p:nvSpPr>
        <p:spPr bwMode="auto">
          <a:xfrm>
            <a:off x="5004048" y="3985900"/>
            <a:ext cx="92869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8</a:t>
            </a:r>
            <a:r>
              <a:rPr lang="zh-CN" altLang="en-US" b="1" dirty="0"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104" name="TextBox 8"/>
          <p:cNvSpPr txBox="1">
            <a:spLocks noChangeArrowheads="1"/>
          </p:cNvSpPr>
          <p:nvPr/>
        </p:nvSpPr>
        <p:spPr bwMode="auto">
          <a:xfrm>
            <a:off x="1043608" y="4922004"/>
            <a:ext cx="114300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0.5</a:t>
            </a:r>
            <a:r>
              <a:rPr lang="zh-CN" altLang="en-US" b="1" dirty="0"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105" name="TextBox 8"/>
          <p:cNvSpPr txBox="1">
            <a:spLocks noChangeArrowheads="1"/>
          </p:cNvSpPr>
          <p:nvPr/>
        </p:nvSpPr>
        <p:spPr bwMode="auto">
          <a:xfrm>
            <a:off x="5004048" y="4849996"/>
            <a:ext cx="18002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25</a:t>
            </a:r>
            <a:r>
              <a:rPr lang="zh-CN" altLang="en-US" b="1" dirty="0"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106" name="TextBox 8"/>
          <p:cNvSpPr txBox="1">
            <a:spLocks noChangeArrowheads="1"/>
          </p:cNvSpPr>
          <p:nvPr/>
        </p:nvSpPr>
        <p:spPr bwMode="auto">
          <a:xfrm>
            <a:off x="971600" y="5786100"/>
            <a:ext cx="18002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12.5</a:t>
            </a:r>
            <a:r>
              <a:rPr lang="zh-CN" altLang="en-US" b="1" dirty="0"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107" name="TextBox 8"/>
          <p:cNvSpPr txBox="1">
            <a:spLocks noChangeArrowheads="1"/>
          </p:cNvSpPr>
          <p:nvPr/>
        </p:nvSpPr>
        <p:spPr bwMode="auto">
          <a:xfrm>
            <a:off x="4969170" y="5714092"/>
            <a:ext cx="180022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en-US" altLang="zh-CN" b="1" dirty="0">
                <a:latin typeface="宋体" panose="02010600030101010101" pitchFamily="2" charset="-122"/>
              </a:rPr>
              <a:t>16.7</a:t>
            </a:r>
            <a:r>
              <a:rPr lang="zh-CN" altLang="en-US" b="1" dirty="0">
                <a:latin typeface="宋体" panose="02010600030101010101" pitchFamily="2" charset="-122"/>
              </a:rPr>
              <a:t>％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5580112" y="3717032"/>
            <a:ext cx="1929779" cy="928688"/>
            <a:chOff x="4356733" y="3500438"/>
            <a:chExt cx="1929779" cy="928688"/>
          </a:xfrm>
        </p:grpSpPr>
        <p:sp>
          <p:nvSpPr>
            <p:cNvPr id="108" name="矩形 39"/>
            <p:cNvSpPr>
              <a:spLocks noChangeArrowheads="1"/>
            </p:cNvSpPr>
            <p:nvPr/>
          </p:nvSpPr>
          <p:spPr bwMode="auto">
            <a:xfrm>
              <a:off x="4356733" y="3714752"/>
              <a:ext cx="1458931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=0.08=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109" name="Group 57"/>
            <p:cNvGrpSpPr/>
            <p:nvPr/>
          </p:nvGrpSpPr>
          <p:grpSpPr bwMode="auto">
            <a:xfrm>
              <a:off x="5572132" y="3500438"/>
              <a:ext cx="714380" cy="928688"/>
              <a:chOff x="4174" y="709"/>
              <a:chExt cx="375" cy="585"/>
            </a:xfrm>
          </p:grpSpPr>
          <p:sp>
            <p:nvSpPr>
              <p:cNvPr id="110" name="Text Box 54"/>
              <p:cNvSpPr txBox="1">
                <a:spLocks noChangeArrowheads="1"/>
              </p:cNvSpPr>
              <p:nvPr/>
            </p:nvSpPr>
            <p:spPr bwMode="auto">
              <a:xfrm>
                <a:off x="4174" y="964"/>
                <a:ext cx="375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25</a:t>
                </a:r>
              </a:p>
            </p:txBody>
          </p:sp>
          <p:sp>
            <p:nvSpPr>
              <p:cNvPr id="111" name="Text Box 55"/>
              <p:cNvSpPr txBox="1">
                <a:spLocks noChangeArrowheads="1"/>
              </p:cNvSpPr>
              <p:nvPr/>
            </p:nvSpPr>
            <p:spPr bwMode="auto">
              <a:xfrm>
                <a:off x="4211" y="709"/>
                <a:ext cx="232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112" name="Line 56"/>
              <p:cNvSpPr>
                <a:spLocks noChangeShapeType="1"/>
              </p:cNvSpPr>
              <p:nvPr/>
            </p:nvSpPr>
            <p:spPr bwMode="auto">
              <a:xfrm>
                <a:off x="4176" y="1018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1979712" y="4660552"/>
            <a:ext cx="2375173" cy="928688"/>
            <a:chOff x="1337532" y="3571876"/>
            <a:chExt cx="2375173" cy="928688"/>
          </a:xfrm>
        </p:grpSpPr>
        <p:sp>
          <p:nvSpPr>
            <p:cNvPr id="116" name="矩形 39"/>
            <p:cNvSpPr>
              <a:spLocks noChangeArrowheads="1"/>
            </p:cNvSpPr>
            <p:nvPr/>
          </p:nvSpPr>
          <p:spPr bwMode="auto">
            <a:xfrm>
              <a:off x="1337532" y="3786190"/>
              <a:ext cx="1601807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=0.005=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117" name="Group 57"/>
            <p:cNvGrpSpPr/>
            <p:nvPr/>
          </p:nvGrpSpPr>
          <p:grpSpPr bwMode="auto">
            <a:xfrm>
              <a:off x="2786046" y="3571876"/>
              <a:ext cx="926659" cy="928688"/>
              <a:chOff x="4136" y="709"/>
              <a:chExt cx="405" cy="585"/>
            </a:xfrm>
          </p:grpSpPr>
          <p:sp>
            <p:nvSpPr>
              <p:cNvPr id="118" name="Text Box 54"/>
              <p:cNvSpPr txBox="1">
                <a:spLocks noChangeArrowheads="1"/>
              </p:cNvSpPr>
              <p:nvPr/>
            </p:nvSpPr>
            <p:spPr bwMode="auto">
              <a:xfrm>
                <a:off x="4136" y="964"/>
                <a:ext cx="375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200</a:t>
                </a:r>
              </a:p>
            </p:txBody>
          </p:sp>
          <p:sp>
            <p:nvSpPr>
              <p:cNvPr id="119" name="Text Box 55"/>
              <p:cNvSpPr txBox="1">
                <a:spLocks noChangeArrowheads="1"/>
              </p:cNvSpPr>
              <p:nvPr/>
            </p:nvSpPr>
            <p:spPr bwMode="auto">
              <a:xfrm>
                <a:off x="4229" y="709"/>
                <a:ext cx="312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120" name="Line 56"/>
              <p:cNvSpPr>
                <a:spLocks noChangeShapeType="1"/>
              </p:cNvSpPr>
              <p:nvPr/>
            </p:nvSpPr>
            <p:spPr bwMode="auto">
              <a:xfrm>
                <a:off x="4176" y="1018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27" name="组合 126"/>
          <p:cNvGrpSpPr/>
          <p:nvPr/>
        </p:nvGrpSpPr>
        <p:grpSpPr>
          <a:xfrm>
            <a:off x="5796136" y="4581128"/>
            <a:ext cx="1714504" cy="928688"/>
            <a:chOff x="4356733" y="3500438"/>
            <a:chExt cx="1714504" cy="928688"/>
          </a:xfrm>
        </p:grpSpPr>
        <p:sp>
          <p:nvSpPr>
            <p:cNvPr id="128" name="矩形 39"/>
            <p:cNvSpPr>
              <a:spLocks noChangeArrowheads="1"/>
            </p:cNvSpPr>
            <p:nvPr/>
          </p:nvSpPr>
          <p:spPr bwMode="auto">
            <a:xfrm>
              <a:off x="4356733" y="3714752"/>
              <a:ext cx="1458931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=0.25=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129" name="Group 57"/>
            <p:cNvGrpSpPr/>
            <p:nvPr/>
          </p:nvGrpSpPr>
          <p:grpSpPr bwMode="auto">
            <a:xfrm>
              <a:off x="5575934" y="3500438"/>
              <a:ext cx="495303" cy="928688"/>
              <a:chOff x="4176" y="709"/>
              <a:chExt cx="260" cy="585"/>
            </a:xfrm>
          </p:grpSpPr>
          <p:sp>
            <p:nvSpPr>
              <p:cNvPr id="130" name="Text Box 54"/>
              <p:cNvSpPr txBox="1">
                <a:spLocks noChangeArrowheads="1"/>
              </p:cNvSpPr>
              <p:nvPr/>
            </p:nvSpPr>
            <p:spPr bwMode="auto">
              <a:xfrm>
                <a:off x="4212" y="964"/>
                <a:ext cx="224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4</a:t>
                </a:r>
              </a:p>
            </p:txBody>
          </p:sp>
          <p:sp>
            <p:nvSpPr>
              <p:cNvPr id="131" name="Text Box 55"/>
              <p:cNvSpPr txBox="1">
                <a:spLocks noChangeArrowheads="1"/>
              </p:cNvSpPr>
              <p:nvPr/>
            </p:nvSpPr>
            <p:spPr bwMode="auto">
              <a:xfrm>
                <a:off x="4204" y="709"/>
                <a:ext cx="232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132" name="Line 56"/>
              <p:cNvSpPr>
                <a:spLocks noChangeShapeType="1"/>
              </p:cNvSpPr>
              <p:nvPr/>
            </p:nvSpPr>
            <p:spPr bwMode="auto">
              <a:xfrm>
                <a:off x="4176" y="1018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>
            <a:off x="2120316" y="5524648"/>
            <a:ext cx="2019636" cy="928688"/>
            <a:chOff x="4051601" y="3500438"/>
            <a:chExt cx="2019636" cy="928688"/>
          </a:xfrm>
        </p:grpSpPr>
        <p:sp>
          <p:nvSpPr>
            <p:cNvPr id="134" name="矩形 39"/>
            <p:cNvSpPr>
              <a:spLocks noChangeArrowheads="1"/>
            </p:cNvSpPr>
            <p:nvPr/>
          </p:nvSpPr>
          <p:spPr bwMode="auto">
            <a:xfrm>
              <a:off x="4051601" y="3714752"/>
              <a:ext cx="1601807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=0.125=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135" name="Group 57"/>
            <p:cNvGrpSpPr/>
            <p:nvPr/>
          </p:nvGrpSpPr>
          <p:grpSpPr bwMode="auto">
            <a:xfrm>
              <a:off x="5575934" y="3500438"/>
              <a:ext cx="495303" cy="928688"/>
              <a:chOff x="4176" y="709"/>
              <a:chExt cx="260" cy="585"/>
            </a:xfrm>
          </p:grpSpPr>
          <p:sp>
            <p:nvSpPr>
              <p:cNvPr id="136" name="Text Box 54"/>
              <p:cNvSpPr txBox="1">
                <a:spLocks noChangeArrowheads="1"/>
              </p:cNvSpPr>
              <p:nvPr/>
            </p:nvSpPr>
            <p:spPr bwMode="auto">
              <a:xfrm>
                <a:off x="4212" y="964"/>
                <a:ext cx="224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8</a:t>
                </a:r>
              </a:p>
            </p:txBody>
          </p:sp>
          <p:sp>
            <p:nvSpPr>
              <p:cNvPr id="137" name="Text Box 55"/>
              <p:cNvSpPr txBox="1">
                <a:spLocks noChangeArrowheads="1"/>
              </p:cNvSpPr>
              <p:nvPr/>
            </p:nvSpPr>
            <p:spPr bwMode="auto">
              <a:xfrm>
                <a:off x="4204" y="709"/>
                <a:ext cx="232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138" name="Line 56"/>
              <p:cNvSpPr>
                <a:spLocks noChangeShapeType="1"/>
              </p:cNvSpPr>
              <p:nvPr/>
            </p:nvSpPr>
            <p:spPr bwMode="auto">
              <a:xfrm>
                <a:off x="4176" y="1018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6072090" y="5445224"/>
            <a:ext cx="2460350" cy="952500"/>
            <a:chOff x="1620468" y="3571875"/>
            <a:chExt cx="2071633" cy="952500"/>
          </a:xfrm>
        </p:grpSpPr>
        <p:sp>
          <p:nvSpPr>
            <p:cNvPr id="140" name="矩形 39"/>
            <p:cNvSpPr>
              <a:spLocks noChangeArrowheads="1"/>
            </p:cNvSpPr>
            <p:nvPr/>
          </p:nvSpPr>
          <p:spPr bwMode="auto">
            <a:xfrm>
              <a:off x="1620468" y="3786190"/>
              <a:ext cx="1263178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=0.167=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141" name="Group 57"/>
            <p:cNvGrpSpPr/>
            <p:nvPr/>
          </p:nvGrpSpPr>
          <p:grpSpPr bwMode="auto">
            <a:xfrm>
              <a:off x="2763155" y="3571875"/>
              <a:ext cx="928946" cy="952500"/>
              <a:chOff x="4126" y="709"/>
              <a:chExt cx="406" cy="600"/>
            </a:xfrm>
          </p:grpSpPr>
          <p:sp>
            <p:nvSpPr>
              <p:cNvPr id="142" name="Text Box 54"/>
              <p:cNvSpPr txBox="1">
                <a:spLocks noChangeArrowheads="1"/>
              </p:cNvSpPr>
              <p:nvPr/>
            </p:nvSpPr>
            <p:spPr bwMode="auto">
              <a:xfrm>
                <a:off x="4126" y="979"/>
                <a:ext cx="406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1000</a:t>
                </a:r>
              </a:p>
            </p:txBody>
          </p:sp>
          <p:sp>
            <p:nvSpPr>
              <p:cNvPr id="143" name="Text Box 55"/>
              <p:cNvSpPr txBox="1">
                <a:spLocks noChangeArrowheads="1"/>
              </p:cNvSpPr>
              <p:nvPr/>
            </p:nvSpPr>
            <p:spPr bwMode="auto">
              <a:xfrm>
                <a:off x="4152" y="709"/>
                <a:ext cx="289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167</a:t>
                </a:r>
              </a:p>
            </p:txBody>
          </p:sp>
          <p:sp>
            <p:nvSpPr>
              <p:cNvPr id="144" name="Line 56"/>
              <p:cNvSpPr>
                <a:spLocks noChangeShapeType="1"/>
              </p:cNvSpPr>
              <p:nvPr/>
            </p:nvSpPr>
            <p:spPr bwMode="auto">
              <a:xfrm>
                <a:off x="4176" y="1018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pic>
        <p:nvPicPr>
          <p:cNvPr id="145" name="图片 144" descr="图片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98095" y="214290"/>
            <a:ext cx="2157984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8" grpId="0"/>
      <p:bldP spid="49" grpId="0"/>
      <p:bldP spid="50" grpId="0"/>
      <p:bldP spid="51" grpId="0"/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784646" y="1071546"/>
            <a:ext cx="7603778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b="1" dirty="0">
                <a:latin typeface="宋体" panose="02010600030101010101" pitchFamily="2" charset="-122"/>
              </a:rPr>
              <a:t>2</a:t>
            </a:r>
            <a:r>
              <a:rPr lang="en-US" altLang="zh-CN" sz="2800" b="1" dirty="0">
                <a:latin typeface="宋体" panose="02010600030101010101" pitchFamily="2" charset="-122"/>
              </a:rPr>
              <a:t>.</a:t>
            </a:r>
            <a:r>
              <a:rPr lang="zh-CN" altLang="en-US" sz="2800" b="1" dirty="0">
                <a:latin typeface="宋体" panose="02010600030101010101" pitchFamily="2" charset="-122"/>
              </a:rPr>
              <a:t>六年级有学生</a:t>
            </a:r>
            <a:r>
              <a:rPr lang="en-US" altLang="zh-CN" sz="2800" b="1" dirty="0">
                <a:latin typeface="宋体" panose="02010600030101010101" pitchFamily="2" charset="-122"/>
              </a:rPr>
              <a:t>160</a:t>
            </a:r>
            <a:r>
              <a:rPr lang="zh-CN" altLang="en-US" sz="2800" b="1" dirty="0">
                <a:latin typeface="宋体" panose="02010600030101010101" pitchFamily="2" charset="-122"/>
              </a:rPr>
              <a:t>人，已达到国家体育锻炼标准的有</a:t>
            </a:r>
            <a:r>
              <a:rPr lang="en-US" altLang="zh-CN" sz="2800" b="1" dirty="0">
                <a:latin typeface="宋体" panose="02010600030101010101" pitchFamily="2" charset="-122"/>
              </a:rPr>
              <a:t>120</a:t>
            </a:r>
            <a:r>
              <a:rPr lang="zh-CN" altLang="en-US" sz="2800" b="1" dirty="0">
                <a:latin typeface="宋体" panose="02010600030101010101" pitchFamily="2" charset="-122"/>
              </a:rPr>
              <a:t>人。六年级学生的体育达标率是多少？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8" name="图片 67" descr="图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3848" y="214290"/>
            <a:ext cx="2157984" cy="762000"/>
          </a:xfrm>
          <a:prstGeom prst="rect">
            <a:avLst/>
          </a:prstGeom>
        </p:spPr>
      </p:pic>
      <p:pic>
        <p:nvPicPr>
          <p:cNvPr id="85" name="图片 84" descr="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3776602"/>
            <a:ext cx="1377582" cy="1956654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115616" y="2564904"/>
            <a:ext cx="5904656" cy="1531332"/>
            <a:chOff x="1115616" y="2564904"/>
            <a:chExt cx="5904656" cy="1531332"/>
          </a:xfrm>
        </p:grpSpPr>
        <p:sp>
          <p:nvSpPr>
            <p:cNvPr id="72" name="TextBox 71"/>
            <p:cNvSpPr txBox="1"/>
            <p:nvPr/>
          </p:nvSpPr>
          <p:spPr>
            <a:xfrm>
              <a:off x="1835696" y="2564904"/>
              <a:ext cx="39290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3200" b="1" dirty="0">
                  <a:latin typeface="宋体" panose="02010600030101010101" pitchFamily="2" charset="-122"/>
                </a:rPr>
                <a:t>  </a:t>
              </a: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120÷160=0.75=75</a:t>
              </a:r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％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15616" y="3573016"/>
              <a:ext cx="59046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答：六年级学生的体育达标率是</a:t>
              </a: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75</a:t>
              </a:r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％。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683568" y="1071546"/>
            <a:ext cx="7848872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b="1" dirty="0">
                <a:latin typeface="宋体" panose="02010600030101010101" pitchFamily="2" charset="-122"/>
              </a:rPr>
              <a:t>3</a:t>
            </a:r>
            <a:r>
              <a:rPr lang="en-US" altLang="zh-CN" sz="2800" b="1" dirty="0">
                <a:latin typeface="宋体" panose="02010600030101010101" pitchFamily="2" charset="-122"/>
              </a:rPr>
              <a:t>.</a:t>
            </a:r>
            <a:r>
              <a:rPr lang="zh-CN" altLang="en-US" sz="2800" b="1" dirty="0">
                <a:latin typeface="宋体" panose="02010600030101010101" pitchFamily="2" charset="-122"/>
              </a:rPr>
              <a:t>六年级一班有</a:t>
            </a:r>
            <a:r>
              <a:rPr lang="en-US" altLang="zh-CN" sz="2800" b="1" dirty="0">
                <a:latin typeface="宋体" panose="02010600030101010101" pitchFamily="2" charset="-122"/>
              </a:rPr>
              <a:t>45</a:t>
            </a:r>
            <a:r>
              <a:rPr lang="zh-CN" altLang="en-US" sz="2800" b="1" dirty="0">
                <a:latin typeface="宋体" panose="02010600030101010101" pitchFamily="2" charset="-122"/>
              </a:rPr>
              <a:t>名学生，上学期期末跳远测验有</a:t>
            </a:r>
            <a:r>
              <a:rPr lang="en-US" altLang="zh-CN" sz="2800" b="1" dirty="0">
                <a:latin typeface="宋体" panose="02010600030101010101" pitchFamily="2" charset="-122"/>
              </a:rPr>
              <a:t>80</a:t>
            </a:r>
            <a:r>
              <a:rPr lang="zh-CN" altLang="en-US" sz="2800" b="1" dirty="0">
                <a:latin typeface="宋体" panose="02010600030101010101" pitchFamily="2" charset="-122"/>
              </a:rPr>
              <a:t>％的人及格。及格的同学有多少人？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8" name="图片 67" descr="图片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0642" y="303742"/>
            <a:ext cx="2157984" cy="7620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835696" y="2492896"/>
            <a:ext cx="4319588" cy="3323987"/>
            <a:chOff x="500926" y="1714488"/>
            <a:chExt cx="4319588" cy="3323987"/>
          </a:xfrm>
        </p:grpSpPr>
        <p:sp>
          <p:nvSpPr>
            <p:cNvPr id="9" name="TextBox 10"/>
            <p:cNvSpPr txBox="1">
              <a:spLocks noChangeArrowheads="1"/>
            </p:cNvSpPr>
            <p:nvPr/>
          </p:nvSpPr>
          <p:spPr bwMode="auto">
            <a:xfrm>
              <a:off x="500926" y="1714488"/>
              <a:ext cx="4319588" cy="33239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dirty="0">
                  <a:solidFill>
                    <a:srgbClr val="FF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        </a:t>
              </a: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45</a:t>
              </a: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×80</a:t>
              </a:r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％</a:t>
              </a:r>
              <a:endParaRPr lang="en-US" altLang="zh-CN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pPr algn="l">
                <a:lnSpc>
                  <a:spcPct val="150000"/>
                </a:lnSpc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   =45×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   =45×0.8</a:t>
              </a:r>
            </a:p>
            <a:p>
              <a:pPr algn="l">
                <a:lnSpc>
                  <a:spcPct val="150000"/>
                </a:lnSpc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   =34</a:t>
              </a:r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（人）</a:t>
              </a:r>
              <a:endParaRPr lang="en-US" altLang="zh-CN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答：及格的同学有</a:t>
              </a: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34</a:t>
              </a:r>
              <a:r>
                <a:rPr lang="zh-CN" altLang="en-US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人。</a:t>
              </a:r>
            </a:p>
          </p:txBody>
        </p:sp>
        <p:grpSp>
          <p:nvGrpSpPr>
            <p:cNvPr id="10" name="Group 41"/>
            <p:cNvGrpSpPr/>
            <p:nvPr/>
          </p:nvGrpSpPr>
          <p:grpSpPr bwMode="auto">
            <a:xfrm>
              <a:off x="1858092" y="2285992"/>
              <a:ext cx="928082" cy="881063"/>
              <a:chOff x="2407" y="2916"/>
              <a:chExt cx="400" cy="555"/>
            </a:xfrm>
          </p:grpSpPr>
          <p:sp>
            <p:nvSpPr>
              <p:cNvPr id="11" name="Text Box 38"/>
              <p:cNvSpPr txBox="1">
                <a:spLocks noChangeArrowheads="1"/>
              </p:cNvSpPr>
              <p:nvPr/>
            </p:nvSpPr>
            <p:spPr bwMode="auto">
              <a:xfrm>
                <a:off x="2407" y="3141"/>
                <a:ext cx="400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100</a:t>
                </a:r>
              </a:p>
            </p:txBody>
          </p:sp>
          <p:sp>
            <p:nvSpPr>
              <p:cNvPr id="12" name="Text Box 39"/>
              <p:cNvSpPr txBox="1">
                <a:spLocks noChangeArrowheads="1"/>
              </p:cNvSpPr>
              <p:nvPr/>
            </p:nvSpPr>
            <p:spPr bwMode="auto">
              <a:xfrm>
                <a:off x="2464" y="2916"/>
                <a:ext cx="312" cy="330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b="1" dirty="0">
                    <a:solidFill>
                      <a:srgbClr val="FF0000"/>
                    </a:solidFill>
                    <a:latin typeface="宋体" panose="02010600030101010101" pitchFamily="2" charset="-122"/>
                  </a:rPr>
                  <a:t>80</a:t>
                </a:r>
              </a:p>
            </p:txBody>
          </p:sp>
          <p:sp>
            <p:nvSpPr>
              <p:cNvPr id="13" name="Line 40"/>
              <p:cNvSpPr>
                <a:spLocks noChangeShapeType="1"/>
              </p:cNvSpPr>
              <p:nvPr/>
            </p:nvSpPr>
            <p:spPr bwMode="auto">
              <a:xfrm>
                <a:off x="2492" y="3195"/>
                <a:ext cx="227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pic>
        <p:nvPicPr>
          <p:cNvPr id="14" name="图片 13" descr="5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429387" y="3929066"/>
            <a:ext cx="1762515" cy="1948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428728" y="2214554"/>
            <a:ext cx="5214974" cy="928694"/>
            <a:chOff x="3084564" y="2672294"/>
            <a:chExt cx="6773439" cy="1227471"/>
          </a:xfrm>
        </p:grpSpPr>
        <p:sp>
          <p:nvSpPr>
            <p:cNvPr id="17" name="圆角矩形标注 16"/>
            <p:cNvSpPr/>
            <p:nvPr/>
          </p:nvSpPr>
          <p:spPr bwMode="auto">
            <a:xfrm>
              <a:off x="3537794" y="2672294"/>
              <a:ext cx="6320209" cy="1227471"/>
            </a:xfrm>
            <a:prstGeom prst="wedgeRoundRectCallout">
              <a:avLst>
                <a:gd name="adj1" fmla="val 40527"/>
                <a:gd name="adj2" fmla="val 122629"/>
                <a:gd name="adj3" fmla="val 16667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84564" y="2861136"/>
              <a:ext cx="6309505" cy="740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600" b="1" dirty="0">
                  <a:solidFill>
                    <a:srgbClr val="0000FF"/>
                  </a:solidFill>
                  <a:latin typeface="宋体" panose="02010600030101010101" pitchFamily="2" charset="-122"/>
                </a:rPr>
                <a:t>  今天你的收获是什么？</a:t>
              </a:r>
            </a:p>
          </p:txBody>
        </p:sp>
      </p:grpSp>
      <p:sp>
        <p:nvSpPr>
          <p:cNvPr id="19" name="TextBox 3"/>
          <p:cNvSpPr txBox="1">
            <a:spLocks noChangeArrowheads="1"/>
          </p:cNvSpPr>
          <p:nvPr/>
        </p:nvSpPr>
        <p:spPr bwMode="auto">
          <a:xfrm>
            <a:off x="2267744" y="548680"/>
            <a:ext cx="392909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</a:p>
        </p:txBody>
      </p:sp>
      <p:pic>
        <p:nvPicPr>
          <p:cNvPr id="20" name="图片 19" descr="1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500694" y="2500306"/>
            <a:ext cx="2643206" cy="3015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87496" y="859900"/>
            <a:ext cx="781695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l" eaLnBrk="1" hangingPunct="1">
              <a:buFont typeface="Arial" panose="020B0604020202020204" pitchFamily="34" charset="0"/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    </a:t>
            </a:r>
            <a:r>
              <a:rPr lang="zh-CN" altLang="en-US" sz="2000" b="1" dirty="0">
                <a:latin typeface="宋体" panose="02010600030101010101" pitchFamily="2" charset="-122"/>
              </a:rPr>
              <a:t>把下面各图的涂色部分分别用分数、小数、百分数表示出来。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-9698" y="747753"/>
            <a:ext cx="1485354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复习引入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285852" y="1571614"/>
          <a:ext cx="1785950" cy="1714510"/>
        </p:xfrm>
        <a:graphic>
          <a:graphicData uri="http://schemas.openxmlformats.org/drawingml/2006/table">
            <a:tbl>
              <a:tblPr/>
              <a:tblGrid>
                <a:gridCol w="178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071934" y="1428736"/>
          <a:ext cx="1785950" cy="1714510"/>
        </p:xfrm>
        <a:graphic>
          <a:graphicData uri="http://schemas.openxmlformats.org/drawingml/2006/table">
            <a:tbl>
              <a:tblPr/>
              <a:tblGrid>
                <a:gridCol w="178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072198" y="1428736"/>
          <a:ext cx="1785950" cy="1714510"/>
        </p:xfrm>
        <a:graphic>
          <a:graphicData uri="http://schemas.openxmlformats.org/drawingml/2006/table">
            <a:tbl>
              <a:tblPr/>
              <a:tblGrid>
                <a:gridCol w="178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8972" y="3356992"/>
            <a:ext cx="24288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 分数（    ）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</a:rPr>
              <a:t> 小数（     ）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</a:rPr>
              <a:t>百分数（      ）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44008" y="3412157"/>
            <a:ext cx="26432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 分数（     ）</a:t>
            </a: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</a:rPr>
              <a:t> 小数（     ）</a:t>
            </a:r>
            <a:endParaRPr lang="en-US" altLang="zh-CN" sz="2400" b="1" dirty="0">
              <a:latin typeface="宋体" panose="02010600030101010101" pitchFamily="2" charset="-122"/>
            </a:endParaRP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</a:rPr>
              <a:t>百分数（      ）</a:t>
            </a:r>
          </a:p>
        </p:txBody>
      </p:sp>
      <p:sp>
        <p:nvSpPr>
          <p:cNvPr id="16" name="左大括号 15"/>
          <p:cNvSpPr/>
          <p:nvPr/>
        </p:nvSpPr>
        <p:spPr bwMode="auto">
          <a:xfrm rot="16200000">
            <a:off x="5857884" y="2786058"/>
            <a:ext cx="214314" cy="1071570"/>
          </a:xfrm>
          <a:prstGeom prst="leftBrace">
            <a:avLst>
              <a:gd name="adj1" fmla="val 8333"/>
              <a:gd name="adj2" fmla="val 50821"/>
            </a:avLst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907704" y="4912121"/>
            <a:ext cx="5716750" cy="533103"/>
            <a:chOff x="1214414" y="4824723"/>
            <a:chExt cx="6286544" cy="604541"/>
          </a:xfrm>
        </p:grpSpPr>
        <p:grpSp>
          <p:nvGrpSpPr>
            <p:cNvPr id="43" name="组合 42"/>
            <p:cNvGrpSpPr/>
            <p:nvPr/>
          </p:nvGrpSpPr>
          <p:grpSpPr>
            <a:xfrm>
              <a:off x="1214414" y="4824723"/>
              <a:ext cx="6286544" cy="533103"/>
              <a:chOff x="1928794" y="5929330"/>
              <a:chExt cx="6286544" cy="533103"/>
            </a:xfrm>
          </p:grpSpPr>
          <p:cxnSp>
            <p:nvCxnSpPr>
              <p:cNvPr id="20" name="直接箭头连接符 19"/>
              <p:cNvCxnSpPr/>
              <p:nvPr/>
            </p:nvCxnSpPr>
            <p:spPr bwMode="auto">
              <a:xfrm>
                <a:off x="1928794" y="6072206"/>
                <a:ext cx="6286544" cy="158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8" name="直接连接符 27"/>
              <p:cNvCxnSpPr/>
              <p:nvPr/>
            </p:nvCxnSpPr>
            <p:spPr bwMode="auto">
              <a:xfrm rot="5400000">
                <a:off x="2215340" y="6000768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直接连接符 28"/>
              <p:cNvCxnSpPr/>
              <p:nvPr/>
            </p:nvCxnSpPr>
            <p:spPr bwMode="auto">
              <a:xfrm rot="5400000">
                <a:off x="2715406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直接连接符 29"/>
              <p:cNvCxnSpPr/>
              <p:nvPr/>
            </p:nvCxnSpPr>
            <p:spPr bwMode="auto">
              <a:xfrm rot="5400000">
                <a:off x="3213884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1" name="直接连接符 30"/>
              <p:cNvCxnSpPr/>
              <p:nvPr/>
            </p:nvCxnSpPr>
            <p:spPr bwMode="auto">
              <a:xfrm rot="5400000">
                <a:off x="3713950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直接连接符 31"/>
              <p:cNvCxnSpPr/>
              <p:nvPr/>
            </p:nvCxnSpPr>
            <p:spPr bwMode="auto">
              <a:xfrm rot="5400000">
                <a:off x="4214016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3" name="直接连接符 32"/>
              <p:cNvCxnSpPr/>
              <p:nvPr/>
            </p:nvCxnSpPr>
            <p:spPr bwMode="auto">
              <a:xfrm rot="5400000">
                <a:off x="4714082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直接连接符 33"/>
              <p:cNvCxnSpPr/>
              <p:nvPr/>
            </p:nvCxnSpPr>
            <p:spPr bwMode="auto">
              <a:xfrm rot="5400000">
                <a:off x="5214148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直接连接符 34"/>
              <p:cNvCxnSpPr/>
              <p:nvPr/>
            </p:nvCxnSpPr>
            <p:spPr bwMode="auto">
              <a:xfrm rot="5400000">
                <a:off x="5714214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6" name="直接连接符 35"/>
              <p:cNvCxnSpPr/>
              <p:nvPr/>
            </p:nvCxnSpPr>
            <p:spPr bwMode="auto">
              <a:xfrm rot="5400000">
                <a:off x="6214280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7" name="直接连接符 36"/>
              <p:cNvCxnSpPr/>
              <p:nvPr/>
            </p:nvCxnSpPr>
            <p:spPr bwMode="auto">
              <a:xfrm rot="5400000">
                <a:off x="6714346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直接连接符 37"/>
              <p:cNvCxnSpPr/>
              <p:nvPr/>
            </p:nvCxnSpPr>
            <p:spPr bwMode="auto">
              <a:xfrm rot="5400000">
                <a:off x="7214412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直接连接符 38"/>
              <p:cNvCxnSpPr/>
              <p:nvPr/>
            </p:nvCxnSpPr>
            <p:spPr bwMode="auto">
              <a:xfrm rot="5400000">
                <a:off x="7714477" y="5999974"/>
                <a:ext cx="142876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0" name="TextBox 39"/>
              <p:cNvSpPr txBox="1"/>
              <p:nvPr/>
            </p:nvSpPr>
            <p:spPr>
              <a:xfrm>
                <a:off x="2071670" y="6000768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sz="2400" b="1" dirty="0">
                    <a:latin typeface="宋体" panose="02010600030101010101" pitchFamily="2" charset="-122"/>
                  </a:rPr>
                  <a:t>0</a:t>
                </a:r>
                <a:endParaRPr lang="zh-CN" altLang="en-US" sz="2400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643438" y="6000768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sz="2400" b="1" dirty="0">
                    <a:latin typeface="宋体" panose="02010600030101010101" pitchFamily="2" charset="-122"/>
                  </a:rPr>
                  <a:t>1</a:t>
                </a:r>
                <a:endParaRPr lang="zh-CN" altLang="en-US" sz="2400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143768" y="6000768"/>
                <a:ext cx="3571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sz="2400" b="1" dirty="0">
                    <a:latin typeface="宋体" panose="02010600030101010101" pitchFamily="2" charset="-122"/>
                  </a:rPr>
                  <a:t>2</a:t>
                </a:r>
                <a:endParaRPr lang="zh-CN" altLang="en-US" sz="2400" b="1" dirty="0">
                  <a:latin typeface="宋体" panose="02010600030101010101" pitchFamily="2" charset="-122"/>
                </a:endParaRPr>
              </a:p>
            </p:txBody>
          </p:sp>
        </p:grpSp>
        <p:cxnSp>
          <p:nvCxnSpPr>
            <p:cNvPr id="45" name="直接箭头连接符 44"/>
            <p:cNvCxnSpPr/>
            <p:nvPr/>
          </p:nvCxnSpPr>
          <p:spPr bwMode="auto">
            <a:xfrm rot="5400000">
              <a:off x="1856562" y="5214156"/>
              <a:ext cx="428628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6" name="直接箭头连接符 45"/>
            <p:cNvCxnSpPr/>
            <p:nvPr/>
          </p:nvCxnSpPr>
          <p:spPr bwMode="auto">
            <a:xfrm rot="5400000">
              <a:off x="2856694" y="5214156"/>
              <a:ext cx="428628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7" name="TextBox 46"/>
          <p:cNvSpPr txBox="1"/>
          <p:nvPr/>
        </p:nvSpPr>
        <p:spPr>
          <a:xfrm>
            <a:off x="1043608" y="5445224"/>
            <a:ext cx="4176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</a:rPr>
              <a:t> 分数 （    ）</a:t>
            </a:r>
            <a:r>
              <a:rPr lang="en-US" altLang="zh-CN" sz="2400" b="1" dirty="0">
                <a:latin typeface="宋体" panose="02010600030101010101" pitchFamily="2" charset="-122"/>
              </a:rPr>
              <a:t>(     )</a:t>
            </a: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</a:rPr>
              <a:t> 小数 （    ）</a:t>
            </a:r>
            <a:r>
              <a:rPr lang="en-US" altLang="zh-CN" sz="2400" b="1" dirty="0">
                <a:latin typeface="宋体" panose="02010600030101010101" pitchFamily="2" charset="-122"/>
              </a:rPr>
              <a:t>(     )</a:t>
            </a:r>
          </a:p>
          <a:p>
            <a:pPr algn="l"/>
            <a:r>
              <a:rPr lang="zh-CN" altLang="en-US" sz="2400" b="1" dirty="0">
                <a:latin typeface="宋体" panose="02010600030101010101" pitchFamily="2" charset="-122"/>
              </a:rPr>
              <a:t>百分数（     ）</a:t>
            </a:r>
            <a:r>
              <a:rPr lang="en-US" altLang="zh-CN" sz="2400" b="1" dirty="0">
                <a:latin typeface="宋体" panose="02010600030101010101" pitchFamily="2" charset="-122"/>
              </a:rPr>
              <a:t>(     )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00232" y="3882758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0.42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96136" y="3905912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1.2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46592" y="5949280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0.2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91880" y="5949280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0.6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85984" y="4263102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42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868144" y="4263102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120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339752" y="633478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20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572438" y="630932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60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grpSp>
        <p:nvGrpSpPr>
          <p:cNvPr id="57" name="Group 27"/>
          <p:cNvGrpSpPr/>
          <p:nvPr/>
        </p:nvGrpSpPr>
        <p:grpSpPr bwMode="auto">
          <a:xfrm>
            <a:off x="2000232" y="3205455"/>
            <a:ext cx="785818" cy="866487"/>
            <a:chOff x="1817" y="2601"/>
            <a:chExt cx="274" cy="496"/>
          </a:xfrm>
        </p:grpSpPr>
        <p:sp>
          <p:nvSpPr>
            <p:cNvPr id="58" name="Text Box 28"/>
            <p:cNvSpPr txBox="1">
              <a:spLocks noChangeArrowheads="1"/>
            </p:cNvSpPr>
            <p:nvPr/>
          </p:nvSpPr>
          <p:spPr bwMode="auto">
            <a:xfrm>
              <a:off x="1817" y="2787"/>
              <a:ext cx="274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100</a:t>
              </a:r>
            </a:p>
          </p:txBody>
        </p:sp>
        <p:sp>
          <p:nvSpPr>
            <p:cNvPr id="59" name="Text Box 29"/>
            <p:cNvSpPr txBox="1">
              <a:spLocks noChangeArrowheads="1"/>
            </p:cNvSpPr>
            <p:nvPr/>
          </p:nvSpPr>
          <p:spPr bwMode="auto">
            <a:xfrm>
              <a:off x="1860" y="2601"/>
              <a:ext cx="192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42</a:t>
              </a:r>
            </a:p>
          </p:txBody>
        </p:sp>
        <p:sp>
          <p:nvSpPr>
            <p:cNvPr id="60" name="Line 30"/>
            <p:cNvSpPr>
              <a:spLocks noChangeShapeType="1"/>
            </p:cNvSpPr>
            <p:nvPr/>
          </p:nvSpPr>
          <p:spPr bwMode="auto">
            <a:xfrm>
              <a:off x="1863" y="2869"/>
              <a:ext cx="159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1" name="Group 27"/>
          <p:cNvGrpSpPr/>
          <p:nvPr/>
        </p:nvGrpSpPr>
        <p:grpSpPr bwMode="auto">
          <a:xfrm>
            <a:off x="5796136" y="3282593"/>
            <a:ext cx="785818" cy="866487"/>
            <a:chOff x="1817" y="2601"/>
            <a:chExt cx="274" cy="496"/>
          </a:xfrm>
        </p:grpSpPr>
        <p:sp>
          <p:nvSpPr>
            <p:cNvPr id="62" name="Text Box 28"/>
            <p:cNvSpPr txBox="1">
              <a:spLocks noChangeArrowheads="1"/>
            </p:cNvSpPr>
            <p:nvPr/>
          </p:nvSpPr>
          <p:spPr bwMode="auto">
            <a:xfrm>
              <a:off x="1817" y="2787"/>
              <a:ext cx="274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100</a:t>
              </a:r>
            </a:p>
          </p:txBody>
        </p:sp>
        <p:sp>
          <p:nvSpPr>
            <p:cNvPr id="63" name="Text Box 29"/>
            <p:cNvSpPr txBox="1">
              <a:spLocks noChangeArrowheads="1"/>
            </p:cNvSpPr>
            <p:nvPr/>
          </p:nvSpPr>
          <p:spPr bwMode="auto">
            <a:xfrm>
              <a:off x="1817" y="2601"/>
              <a:ext cx="256" cy="349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120</a:t>
              </a:r>
            </a:p>
          </p:txBody>
        </p:sp>
        <p:sp>
          <p:nvSpPr>
            <p:cNvPr id="64" name="Line 30"/>
            <p:cNvSpPr>
              <a:spLocks noChangeShapeType="1"/>
            </p:cNvSpPr>
            <p:nvPr/>
          </p:nvSpPr>
          <p:spPr bwMode="auto">
            <a:xfrm>
              <a:off x="1863" y="2869"/>
              <a:ext cx="159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5" name="Group 27"/>
          <p:cNvGrpSpPr/>
          <p:nvPr/>
        </p:nvGrpSpPr>
        <p:grpSpPr bwMode="auto">
          <a:xfrm>
            <a:off x="2285984" y="5298817"/>
            <a:ext cx="785818" cy="866487"/>
            <a:chOff x="1817" y="2601"/>
            <a:chExt cx="274" cy="496"/>
          </a:xfrm>
        </p:grpSpPr>
        <p:sp>
          <p:nvSpPr>
            <p:cNvPr id="66" name="Text Box 28"/>
            <p:cNvSpPr txBox="1">
              <a:spLocks noChangeArrowheads="1"/>
            </p:cNvSpPr>
            <p:nvPr/>
          </p:nvSpPr>
          <p:spPr bwMode="auto">
            <a:xfrm>
              <a:off x="1817" y="2787"/>
              <a:ext cx="274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100</a:t>
              </a:r>
            </a:p>
          </p:txBody>
        </p:sp>
        <p:sp>
          <p:nvSpPr>
            <p:cNvPr id="67" name="Text Box 29"/>
            <p:cNvSpPr txBox="1">
              <a:spLocks noChangeArrowheads="1"/>
            </p:cNvSpPr>
            <p:nvPr/>
          </p:nvSpPr>
          <p:spPr bwMode="auto">
            <a:xfrm>
              <a:off x="1860" y="2601"/>
              <a:ext cx="192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20</a:t>
              </a:r>
            </a:p>
          </p:txBody>
        </p:sp>
        <p:sp>
          <p:nvSpPr>
            <p:cNvPr id="68" name="Line 30"/>
            <p:cNvSpPr>
              <a:spLocks noChangeShapeType="1"/>
            </p:cNvSpPr>
            <p:nvPr/>
          </p:nvSpPr>
          <p:spPr bwMode="auto">
            <a:xfrm>
              <a:off x="1863" y="2869"/>
              <a:ext cx="159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9" name="Group 27"/>
          <p:cNvGrpSpPr/>
          <p:nvPr/>
        </p:nvGrpSpPr>
        <p:grpSpPr bwMode="auto">
          <a:xfrm>
            <a:off x="3419872" y="5298817"/>
            <a:ext cx="785818" cy="866487"/>
            <a:chOff x="1817" y="2601"/>
            <a:chExt cx="274" cy="496"/>
          </a:xfrm>
        </p:grpSpPr>
        <p:sp>
          <p:nvSpPr>
            <p:cNvPr id="70" name="Text Box 28"/>
            <p:cNvSpPr txBox="1">
              <a:spLocks noChangeArrowheads="1"/>
            </p:cNvSpPr>
            <p:nvPr/>
          </p:nvSpPr>
          <p:spPr bwMode="auto">
            <a:xfrm>
              <a:off x="1817" y="2787"/>
              <a:ext cx="274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100</a:t>
              </a:r>
            </a:p>
          </p:txBody>
        </p:sp>
        <p:sp>
          <p:nvSpPr>
            <p:cNvPr id="71" name="Text Box 29"/>
            <p:cNvSpPr txBox="1">
              <a:spLocks noChangeArrowheads="1"/>
            </p:cNvSpPr>
            <p:nvPr/>
          </p:nvSpPr>
          <p:spPr bwMode="auto">
            <a:xfrm>
              <a:off x="1860" y="2601"/>
              <a:ext cx="192" cy="310"/>
            </a:xfrm>
            <a:prstGeom prst="rect">
              <a:avLst/>
            </a:prstGeom>
            <a:noFill/>
            <a:ln w="12700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algn="l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b="1" dirty="0">
                  <a:solidFill>
                    <a:srgbClr val="FF0000"/>
                  </a:solidFill>
                  <a:latin typeface="宋体" panose="02010600030101010101" pitchFamily="2" charset="-122"/>
                </a:rPr>
                <a:t>60</a:t>
              </a:r>
            </a:p>
          </p:txBody>
        </p:sp>
        <p:sp>
          <p:nvSpPr>
            <p:cNvPr id="72" name="Line 30"/>
            <p:cNvSpPr>
              <a:spLocks noChangeShapeType="1"/>
            </p:cNvSpPr>
            <p:nvPr/>
          </p:nvSpPr>
          <p:spPr bwMode="auto">
            <a:xfrm>
              <a:off x="1863" y="2869"/>
              <a:ext cx="159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ffectLst/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8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339752" y="822256"/>
            <a:ext cx="350046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小数化成百分数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27584" y="1614716"/>
            <a:ext cx="7643866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 </a:t>
            </a:r>
            <a:r>
              <a:rPr lang="en-US" altLang="zh-CN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0.2   0.42    0.6    1.2</a:t>
            </a:r>
          </a:p>
          <a:p>
            <a:pPr algn="l">
              <a:lnSpc>
                <a:spcPct val="150000"/>
              </a:lnSpc>
            </a:pPr>
            <a:r>
              <a:rPr lang="en-US" altLang="zh-CN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   20</a:t>
            </a:r>
            <a:r>
              <a:rPr lang="zh-CN" altLang="en-US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％   </a:t>
            </a:r>
            <a:r>
              <a:rPr lang="en-US" altLang="zh-CN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42</a:t>
            </a:r>
            <a:r>
              <a:rPr lang="zh-CN" altLang="en-US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％   </a:t>
            </a:r>
            <a:r>
              <a:rPr lang="en-US" altLang="zh-CN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60</a:t>
            </a:r>
            <a:r>
              <a:rPr lang="zh-CN" altLang="en-US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％   </a:t>
            </a:r>
            <a:r>
              <a:rPr lang="en-US" altLang="zh-CN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120</a:t>
            </a:r>
            <a:r>
              <a:rPr lang="zh-CN" altLang="en-US" sz="3200" b="1" dirty="0">
                <a:solidFill>
                  <a:srgbClr val="FF3399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331640" y="3501008"/>
            <a:ext cx="70567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观察：从小数到百分数，有怎样的变化？</a:t>
            </a:r>
            <a:endParaRPr lang="en-US" altLang="zh-CN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把自己的发现和同学交流一下。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3622346" y="620688"/>
            <a:ext cx="1857388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验 证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14480" y="1500174"/>
          <a:ext cx="1785950" cy="1714510"/>
        </p:xfrm>
        <a:graphic>
          <a:graphicData uri="http://schemas.openxmlformats.org/drawingml/2006/table">
            <a:tbl>
              <a:tblPr/>
              <a:tblGrid>
                <a:gridCol w="178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5643570" y="1500174"/>
          <a:ext cx="1785950" cy="1714510"/>
        </p:xfrm>
        <a:graphic>
          <a:graphicData uri="http://schemas.openxmlformats.org/drawingml/2006/table">
            <a:tbl>
              <a:tblPr/>
              <a:tblGrid>
                <a:gridCol w="1785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785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51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0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</a:p>
                  </a:txBody>
                  <a:tcPr marL="8467" marR="8467" marT="8467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1643042" y="342900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0.45=45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572132" y="342900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</a:rPr>
              <a:t>0.8=80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60582" y="4293096"/>
            <a:ext cx="7643866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小结</a:t>
            </a: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：把小数化成百分数，只需把小数的小数点右移两位，再加上％即可。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555776" y="406405"/>
            <a:ext cx="350046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分数化成百分数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9592" y="3063151"/>
            <a:ext cx="741682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1" dirty="0"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观察：从分数到百分数，有怎样的变化？</a:t>
            </a:r>
            <a:endParaRPr lang="en-US" altLang="zh-CN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把自己的发现和同学交流一下。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971600" y="1285860"/>
            <a:ext cx="7571858" cy="1942798"/>
            <a:chOff x="1331060" y="1643050"/>
            <a:chExt cx="7643866" cy="1942798"/>
          </a:xfrm>
        </p:grpSpPr>
        <p:sp>
          <p:nvSpPr>
            <p:cNvPr id="10" name="TextBox 9"/>
            <p:cNvSpPr txBox="1"/>
            <p:nvPr/>
          </p:nvSpPr>
          <p:spPr>
            <a:xfrm>
              <a:off x="1331060" y="1769966"/>
              <a:ext cx="764386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3200" b="1" dirty="0">
                  <a:latin typeface="宋体" panose="02010600030101010101" pitchFamily="2" charset="-122"/>
                </a:rPr>
                <a:t>   </a:t>
              </a:r>
              <a:r>
                <a:rPr lang="zh-CN" altLang="en-US" sz="3200" b="1" dirty="0">
                  <a:latin typeface="宋体" panose="02010600030101010101" pitchFamily="2" charset="-122"/>
                </a:rPr>
                <a:t>（   ）</a:t>
              </a:r>
              <a:r>
                <a:rPr lang="en-US" altLang="zh-CN" sz="3200" b="1" dirty="0">
                  <a:latin typeface="宋体" panose="02010600030101010101" pitchFamily="2" charset="-122"/>
                </a:rPr>
                <a:t>   </a:t>
              </a:r>
              <a:r>
                <a:rPr lang="zh-CN" altLang="en-US" sz="3200" b="1" dirty="0">
                  <a:latin typeface="宋体" panose="02010600030101010101" pitchFamily="2" charset="-122"/>
                </a:rPr>
                <a:t>（   ）</a:t>
              </a:r>
              <a:endParaRPr lang="en-US" altLang="zh-CN" sz="3200" b="1" dirty="0">
                <a:latin typeface="宋体" panose="02010600030101010101" pitchFamily="2" charset="-122"/>
              </a:endParaRPr>
            </a:p>
            <a:p>
              <a:pPr algn="l">
                <a:lnSpc>
                  <a:spcPct val="200000"/>
                </a:lnSpc>
              </a:pPr>
              <a:r>
                <a:rPr lang="en-US" altLang="zh-CN" sz="3200" b="1" dirty="0">
                  <a:latin typeface="宋体" panose="02010600030101010101" pitchFamily="2" charset="-122"/>
                </a:rPr>
                <a:t> 42</a:t>
              </a:r>
              <a:r>
                <a:rPr lang="zh-CN" altLang="en-US" sz="3200" b="1" dirty="0">
                  <a:latin typeface="宋体" panose="02010600030101010101" pitchFamily="2" charset="-122"/>
                </a:rPr>
                <a:t>％    </a:t>
              </a:r>
              <a:r>
                <a:rPr lang="en-US" altLang="zh-CN" sz="3200" b="1" dirty="0">
                  <a:latin typeface="宋体" panose="02010600030101010101" pitchFamily="2" charset="-122"/>
                </a:rPr>
                <a:t>120</a:t>
              </a:r>
              <a:r>
                <a:rPr lang="zh-CN" altLang="en-US" sz="3200" b="1" dirty="0">
                  <a:latin typeface="宋体" panose="02010600030101010101" pitchFamily="2" charset="-122"/>
                </a:rPr>
                <a:t>％     </a:t>
              </a:r>
              <a:r>
                <a:rPr lang="en-US" altLang="zh-CN" sz="3200" b="1" dirty="0">
                  <a:latin typeface="宋体" panose="02010600030101010101" pitchFamily="2" charset="-122"/>
                </a:rPr>
                <a:t>20</a:t>
              </a:r>
              <a:r>
                <a:rPr lang="zh-CN" altLang="en-US" sz="3200" b="1" dirty="0">
                  <a:latin typeface="宋体" panose="02010600030101010101" pitchFamily="2" charset="-122"/>
                </a:rPr>
                <a:t>％   </a:t>
              </a:r>
              <a:r>
                <a:rPr lang="en-US" altLang="zh-CN" sz="3200" b="1" dirty="0">
                  <a:latin typeface="宋体" panose="02010600030101010101" pitchFamily="2" charset="-122"/>
                </a:rPr>
                <a:t>60</a:t>
              </a:r>
              <a:r>
                <a:rPr lang="zh-CN" altLang="en-US" sz="3200" b="1" dirty="0">
                  <a:latin typeface="宋体" panose="02010600030101010101" pitchFamily="2" charset="-122"/>
                </a:rPr>
                <a:t>％</a:t>
              </a:r>
            </a:p>
          </p:txBody>
        </p:sp>
        <p:grpSp>
          <p:nvGrpSpPr>
            <p:cNvPr id="12" name="Group 21"/>
            <p:cNvGrpSpPr/>
            <p:nvPr/>
          </p:nvGrpSpPr>
          <p:grpSpPr bwMode="auto">
            <a:xfrm>
              <a:off x="1571604" y="1714488"/>
              <a:ext cx="743307" cy="963614"/>
              <a:chOff x="4962" y="2022"/>
              <a:chExt cx="424" cy="607"/>
            </a:xfrm>
          </p:grpSpPr>
          <p:sp>
            <p:nvSpPr>
              <p:cNvPr id="13" name="Text Box 22"/>
              <p:cNvSpPr txBox="1">
                <a:spLocks noChangeArrowheads="1"/>
              </p:cNvSpPr>
              <p:nvPr/>
            </p:nvSpPr>
            <p:spPr bwMode="auto">
              <a:xfrm>
                <a:off x="4962" y="2288"/>
                <a:ext cx="42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50</a:t>
                </a:r>
              </a:p>
            </p:txBody>
          </p:sp>
          <p:sp>
            <p:nvSpPr>
              <p:cNvPr id="14" name="Text Box 23"/>
              <p:cNvSpPr txBox="1">
                <a:spLocks noChangeArrowheads="1"/>
              </p:cNvSpPr>
              <p:nvPr/>
            </p:nvSpPr>
            <p:spPr bwMode="auto">
              <a:xfrm>
                <a:off x="4962" y="2022"/>
                <a:ext cx="390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21</a:t>
                </a:r>
              </a:p>
            </p:txBody>
          </p:sp>
          <p:sp>
            <p:nvSpPr>
              <p:cNvPr id="15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6" name="Group 21"/>
            <p:cNvGrpSpPr/>
            <p:nvPr/>
          </p:nvGrpSpPr>
          <p:grpSpPr bwMode="auto">
            <a:xfrm>
              <a:off x="2357427" y="1714488"/>
              <a:ext cx="856674" cy="1031877"/>
              <a:chOff x="4904" y="2022"/>
              <a:chExt cx="424" cy="650"/>
            </a:xfrm>
          </p:grpSpPr>
          <p:sp>
            <p:nvSpPr>
              <p:cNvPr id="17" name="Text Box 22"/>
              <p:cNvSpPr txBox="1">
                <a:spLocks noChangeArrowheads="1"/>
              </p:cNvSpPr>
              <p:nvPr/>
            </p:nvSpPr>
            <p:spPr bwMode="auto">
              <a:xfrm>
                <a:off x="4904" y="2288"/>
                <a:ext cx="424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100</a:t>
                </a:r>
              </a:p>
            </p:txBody>
          </p:sp>
          <p:sp>
            <p:nvSpPr>
              <p:cNvPr id="18" name="Text Box 23"/>
              <p:cNvSpPr txBox="1">
                <a:spLocks noChangeArrowheads="1"/>
              </p:cNvSpPr>
              <p:nvPr/>
            </p:nvSpPr>
            <p:spPr bwMode="auto">
              <a:xfrm>
                <a:off x="4944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42</a:t>
                </a:r>
              </a:p>
            </p:txBody>
          </p:sp>
          <p:sp>
            <p:nvSpPr>
              <p:cNvPr id="19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20" name="Group 21"/>
            <p:cNvGrpSpPr/>
            <p:nvPr/>
          </p:nvGrpSpPr>
          <p:grpSpPr bwMode="auto">
            <a:xfrm>
              <a:off x="3643306" y="1643050"/>
              <a:ext cx="597187" cy="1031877"/>
              <a:chOff x="4962" y="2022"/>
              <a:chExt cx="402" cy="650"/>
            </a:xfrm>
          </p:grpSpPr>
          <p:sp>
            <p:nvSpPr>
              <p:cNvPr id="21" name="Text Box 22"/>
              <p:cNvSpPr txBox="1">
                <a:spLocks noChangeArrowheads="1"/>
              </p:cNvSpPr>
              <p:nvPr/>
            </p:nvSpPr>
            <p:spPr bwMode="auto">
              <a:xfrm>
                <a:off x="4975" y="2288"/>
                <a:ext cx="283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22" name="Text Box 23"/>
              <p:cNvSpPr txBox="1">
                <a:spLocks noChangeArrowheads="1"/>
              </p:cNvSpPr>
              <p:nvPr/>
            </p:nvSpPr>
            <p:spPr bwMode="auto">
              <a:xfrm>
                <a:off x="4980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6</a:t>
                </a:r>
              </a:p>
            </p:txBody>
          </p:sp>
          <p:sp>
            <p:nvSpPr>
              <p:cNvPr id="23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24" name="Group 21"/>
            <p:cNvGrpSpPr/>
            <p:nvPr/>
          </p:nvGrpSpPr>
          <p:grpSpPr bwMode="auto">
            <a:xfrm>
              <a:off x="4429706" y="1643050"/>
              <a:ext cx="856674" cy="1031877"/>
              <a:chOff x="4904" y="2022"/>
              <a:chExt cx="424" cy="650"/>
            </a:xfrm>
          </p:grpSpPr>
          <p:sp>
            <p:nvSpPr>
              <p:cNvPr id="25" name="Text Box 22"/>
              <p:cNvSpPr txBox="1">
                <a:spLocks noChangeArrowheads="1"/>
              </p:cNvSpPr>
              <p:nvPr/>
            </p:nvSpPr>
            <p:spPr bwMode="auto">
              <a:xfrm>
                <a:off x="4904" y="2288"/>
                <a:ext cx="424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100</a:t>
                </a:r>
              </a:p>
            </p:txBody>
          </p:sp>
          <p:sp>
            <p:nvSpPr>
              <p:cNvPr id="26" name="Text Box 23"/>
              <p:cNvSpPr txBox="1">
                <a:spLocks noChangeArrowheads="1"/>
              </p:cNvSpPr>
              <p:nvPr/>
            </p:nvSpPr>
            <p:spPr bwMode="auto">
              <a:xfrm>
                <a:off x="4904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120</a:t>
                </a:r>
              </a:p>
            </p:txBody>
          </p:sp>
          <p:sp>
            <p:nvSpPr>
              <p:cNvPr id="27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28" name="Group 21"/>
            <p:cNvGrpSpPr/>
            <p:nvPr/>
          </p:nvGrpSpPr>
          <p:grpSpPr bwMode="auto">
            <a:xfrm>
              <a:off x="5857884" y="1643050"/>
              <a:ext cx="597187" cy="1031877"/>
              <a:chOff x="4962" y="2022"/>
              <a:chExt cx="402" cy="650"/>
            </a:xfrm>
          </p:grpSpPr>
          <p:sp>
            <p:nvSpPr>
              <p:cNvPr id="29" name="Text Box 22"/>
              <p:cNvSpPr txBox="1">
                <a:spLocks noChangeArrowheads="1"/>
              </p:cNvSpPr>
              <p:nvPr/>
            </p:nvSpPr>
            <p:spPr bwMode="auto">
              <a:xfrm>
                <a:off x="4975" y="2288"/>
                <a:ext cx="283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30" name="Text Box 23"/>
              <p:cNvSpPr txBox="1">
                <a:spLocks noChangeArrowheads="1"/>
              </p:cNvSpPr>
              <p:nvPr/>
            </p:nvSpPr>
            <p:spPr bwMode="auto">
              <a:xfrm>
                <a:off x="4980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32" name="Group 21"/>
            <p:cNvGrpSpPr/>
            <p:nvPr/>
          </p:nvGrpSpPr>
          <p:grpSpPr bwMode="auto">
            <a:xfrm>
              <a:off x="7118085" y="1643050"/>
              <a:ext cx="597187" cy="1031877"/>
              <a:chOff x="4962" y="2022"/>
              <a:chExt cx="402" cy="650"/>
            </a:xfrm>
          </p:grpSpPr>
          <p:sp>
            <p:nvSpPr>
              <p:cNvPr id="33" name="Text Box 22"/>
              <p:cNvSpPr txBox="1">
                <a:spLocks noChangeArrowheads="1"/>
              </p:cNvSpPr>
              <p:nvPr/>
            </p:nvSpPr>
            <p:spPr bwMode="auto">
              <a:xfrm>
                <a:off x="4975" y="2288"/>
                <a:ext cx="283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34" name="Text Box 23"/>
              <p:cNvSpPr txBox="1">
                <a:spLocks noChangeArrowheads="1"/>
              </p:cNvSpPr>
              <p:nvPr/>
            </p:nvSpPr>
            <p:spPr bwMode="auto">
              <a:xfrm>
                <a:off x="4980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35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1331640" y="4924325"/>
            <a:ext cx="4320480" cy="1384995"/>
          </a:xfrm>
          <a:prstGeom prst="rect">
            <a:avLst/>
          </a:prstGeom>
          <a:solidFill>
            <a:srgbClr val="FF3399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b="1" dirty="0">
                <a:latin typeface="宋体" panose="02010600030101010101" pitchFamily="2" charset="-122"/>
              </a:rPr>
              <a:t>把分数化成分母是</a:t>
            </a:r>
            <a:r>
              <a:rPr lang="en-US" altLang="zh-CN" b="1" dirty="0">
                <a:latin typeface="宋体" panose="02010600030101010101" pitchFamily="2" charset="-122"/>
              </a:rPr>
              <a:t>100</a:t>
            </a:r>
            <a:r>
              <a:rPr lang="zh-CN" altLang="en-US" b="1" dirty="0">
                <a:latin typeface="宋体" panose="02010600030101010101" pitchFamily="2" charset="-122"/>
              </a:rPr>
              <a:t>的分数，直接改写成百分数。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37" name="图片 36" descr="23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4813112"/>
            <a:ext cx="1578780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857488" y="357166"/>
            <a:ext cx="350046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分数化成百分数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1608654" y="1285859"/>
            <a:ext cx="7643866" cy="963614"/>
            <a:chOff x="1537216" y="1285859"/>
            <a:chExt cx="7643866" cy="963614"/>
          </a:xfrm>
        </p:grpSpPr>
        <p:sp>
          <p:nvSpPr>
            <p:cNvPr id="10" name="TextBox 9"/>
            <p:cNvSpPr txBox="1"/>
            <p:nvPr/>
          </p:nvSpPr>
          <p:spPr>
            <a:xfrm>
              <a:off x="1537216" y="1412776"/>
              <a:ext cx="7643866" cy="637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latin typeface="宋体" panose="02010600030101010101" pitchFamily="2" charset="-122"/>
                </a:rPr>
                <a:t>如果是   、  这样的分数怎么办呢？</a:t>
              </a:r>
              <a:endParaRPr lang="en-US" altLang="zh-CN" b="1" dirty="0">
                <a:latin typeface="宋体" panose="02010600030101010101" pitchFamily="2" charset="-122"/>
              </a:endParaRPr>
            </a:p>
          </p:txBody>
        </p:sp>
        <p:grpSp>
          <p:nvGrpSpPr>
            <p:cNvPr id="7" name="Group 21"/>
            <p:cNvGrpSpPr/>
            <p:nvPr/>
          </p:nvGrpSpPr>
          <p:grpSpPr bwMode="auto">
            <a:xfrm>
              <a:off x="2831969" y="1285859"/>
              <a:ext cx="597187" cy="963614"/>
              <a:chOff x="5041" y="2022"/>
              <a:chExt cx="402" cy="607"/>
            </a:xfrm>
          </p:grpSpPr>
          <p:sp>
            <p:nvSpPr>
              <p:cNvPr id="29" name="Text Box 22"/>
              <p:cNvSpPr txBox="1">
                <a:spLocks noChangeArrowheads="1"/>
              </p:cNvSpPr>
              <p:nvPr/>
            </p:nvSpPr>
            <p:spPr bwMode="auto">
              <a:xfrm>
                <a:off x="5054" y="2288"/>
                <a:ext cx="283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30" name="Text Box 23"/>
              <p:cNvSpPr txBox="1">
                <a:spLocks noChangeArrowheads="1"/>
              </p:cNvSpPr>
              <p:nvPr/>
            </p:nvSpPr>
            <p:spPr bwMode="auto">
              <a:xfrm>
                <a:off x="5059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5041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8" name="Group 21"/>
            <p:cNvGrpSpPr/>
            <p:nvPr/>
          </p:nvGrpSpPr>
          <p:grpSpPr bwMode="auto">
            <a:xfrm>
              <a:off x="3500694" y="1285859"/>
              <a:ext cx="597187" cy="963614"/>
              <a:chOff x="4866" y="2022"/>
              <a:chExt cx="402" cy="607"/>
            </a:xfrm>
          </p:grpSpPr>
          <p:sp>
            <p:nvSpPr>
              <p:cNvPr id="33" name="Text Box 22"/>
              <p:cNvSpPr txBox="1">
                <a:spLocks noChangeArrowheads="1"/>
              </p:cNvSpPr>
              <p:nvPr/>
            </p:nvSpPr>
            <p:spPr bwMode="auto">
              <a:xfrm>
                <a:off x="4879" y="2288"/>
                <a:ext cx="283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7</a:t>
                </a:r>
              </a:p>
            </p:txBody>
          </p:sp>
          <p:sp>
            <p:nvSpPr>
              <p:cNvPr id="34" name="Text Box 23"/>
              <p:cNvSpPr txBox="1">
                <a:spLocks noChangeArrowheads="1"/>
              </p:cNvSpPr>
              <p:nvPr/>
            </p:nvSpPr>
            <p:spPr bwMode="auto">
              <a:xfrm>
                <a:off x="4884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35" name="Line 24"/>
              <p:cNvSpPr>
                <a:spLocks noChangeShapeType="1"/>
              </p:cNvSpPr>
              <p:nvPr/>
            </p:nvSpPr>
            <p:spPr bwMode="auto">
              <a:xfrm>
                <a:off x="4866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1907704" y="2571744"/>
            <a:ext cx="4714908" cy="963614"/>
            <a:chOff x="785786" y="2500306"/>
            <a:chExt cx="4714908" cy="963614"/>
          </a:xfrm>
        </p:grpSpPr>
        <p:grpSp>
          <p:nvGrpSpPr>
            <p:cNvPr id="32" name="Group 21"/>
            <p:cNvGrpSpPr/>
            <p:nvPr/>
          </p:nvGrpSpPr>
          <p:grpSpPr bwMode="auto">
            <a:xfrm>
              <a:off x="785786" y="2500306"/>
              <a:ext cx="597187" cy="963614"/>
              <a:chOff x="4962" y="2022"/>
              <a:chExt cx="402" cy="607"/>
            </a:xfrm>
          </p:grpSpPr>
          <p:sp>
            <p:nvSpPr>
              <p:cNvPr id="38" name="Text Box 22"/>
              <p:cNvSpPr txBox="1">
                <a:spLocks noChangeArrowheads="1"/>
              </p:cNvSpPr>
              <p:nvPr/>
            </p:nvSpPr>
            <p:spPr bwMode="auto">
              <a:xfrm>
                <a:off x="4975" y="2288"/>
                <a:ext cx="283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39" name="Text Box 23"/>
              <p:cNvSpPr txBox="1">
                <a:spLocks noChangeArrowheads="1"/>
              </p:cNvSpPr>
              <p:nvPr/>
            </p:nvSpPr>
            <p:spPr bwMode="auto">
              <a:xfrm>
                <a:off x="4980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</a:t>
                </a:r>
              </a:p>
            </p:txBody>
          </p:sp>
          <p:sp>
            <p:nvSpPr>
              <p:cNvPr id="40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785786" y="2571744"/>
              <a:ext cx="4714908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3200" b="1" dirty="0">
                  <a:latin typeface="宋体" panose="02010600030101010101" pitchFamily="2" charset="-122"/>
                </a:rPr>
                <a:t>  </a:t>
              </a:r>
              <a:r>
                <a:rPr lang="en-US" altLang="zh-CN" b="1" dirty="0">
                  <a:latin typeface="宋体" panose="02010600030101010101" pitchFamily="2" charset="-122"/>
                </a:rPr>
                <a:t>=1÷3≈0.333=33.3</a:t>
              </a:r>
              <a:r>
                <a:rPr lang="zh-CN" altLang="en-US" b="1" dirty="0">
                  <a:latin typeface="宋体" panose="02010600030101010101" pitchFamily="2" charset="-122"/>
                </a:rPr>
                <a:t>％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873886" y="3857628"/>
            <a:ext cx="4786346" cy="963614"/>
            <a:chOff x="1643042" y="3571876"/>
            <a:chExt cx="4786346" cy="963614"/>
          </a:xfrm>
        </p:grpSpPr>
        <p:grpSp>
          <p:nvGrpSpPr>
            <p:cNvPr id="41" name="Group 21"/>
            <p:cNvGrpSpPr/>
            <p:nvPr/>
          </p:nvGrpSpPr>
          <p:grpSpPr bwMode="auto">
            <a:xfrm>
              <a:off x="1643042" y="3571876"/>
              <a:ext cx="597187" cy="963614"/>
              <a:chOff x="4962" y="2022"/>
              <a:chExt cx="402" cy="607"/>
            </a:xfrm>
          </p:grpSpPr>
          <p:sp>
            <p:nvSpPr>
              <p:cNvPr id="42" name="Text Box 22"/>
              <p:cNvSpPr txBox="1">
                <a:spLocks noChangeArrowheads="1"/>
              </p:cNvSpPr>
              <p:nvPr/>
            </p:nvSpPr>
            <p:spPr bwMode="auto">
              <a:xfrm>
                <a:off x="4975" y="2288"/>
                <a:ext cx="283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7</a:t>
                </a:r>
              </a:p>
            </p:txBody>
          </p:sp>
          <p:sp>
            <p:nvSpPr>
              <p:cNvPr id="43" name="Text Box 23"/>
              <p:cNvSpPr txBox="1">
                <a:spLocks noChangeArrowheads="1"/>
              </p:cNvSpPr>
              <p:nvPr/>
            </p:nvSpPr>
            <p:spPr bwMode="auto">
              <a:xfrm>
                <a:off x="4980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2</a:t>
                </a:r>
              </a:p>
            </p:txBody>
          </p:sp>
          <p:sp>
            <p:nvSpPr>
              <p:cNvPr id="44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643042" y="3643314"/>
              <a:ext cx="4786346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3200" b="1" dirty="0">
                  <a:latin typeface="宋体" panose="02010600030101010101" pitchFamily="2" charset="-122"/>
                </a:rPr>
                <a:t>  =</a:t>
              </a:r>
              <a:r>
                <a:rPr lang="en-US" altLang="zh-CN" b="1" dirty="0">
                  <a:latin typeface="宋体" panose="02010600030101010101" pitchFamily="2" charset="-122"/>
                </a:rPr>
                <a:t>2÷7≈0.286=28.6</a:t>
              </a:r>
              <a:r>
                <a:rPr lang="zh-CN" altLang="en-US" b="1" dirty="0">
                  <a:latin typeface="宋体" panose="02010600030101010101" pitchFamily="2" charset="-122"/>
                </a:rPr>
                <a:t>％</a:t>
              </a:r>
            </a:p>
          </p:txBody>
        </p:sp>
      </p:grpSp>
      <p:pic>
        <p:nvPicPr>
          <p:cNvPr id="48" name="图片 47" descr="图片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3959872"/>
            <a:ext cx="1590925" cy="2133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547664" y="334396"/>
            <a:ext cx="5929354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分数化成百分数的方法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5576" y="1052736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1.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根据分数的基本性质，把分子和分母扩大相同的倍数，把分数直接化成分母是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100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的分数，直接改写成百分数。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48" y="2996952"/>
            <a:ext cx="77460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2.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如果分数不能直接化成分母是</a:t>
            </a:r>
            <a:r>
              <a:rPr lang="en-US" altLang="zh-CN" b="1" dirty="0">
                <a:solidFill>
                  <a:srgbClr val="0000FF"/>
                </a:solidFill>
                <a:latin typeface="宋体" panose="02010600030101010101" pitchFamily="2" charset="-122"/>
              </a:rPr>
              <a:t>100</a:t>
            </a:r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</a:rPr>
              <a:t>的分数，可以用分子除以分母把分数化成小数，除不尽的保留三位小数，再把小数化成百分数。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28" name="图片 27" descr="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33265" y="4383344"/>
            <a:ext cx="1811143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6" grpId="1"/>
      <p:bldP spid="2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篮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3974" y="692696"/>
            <a:ext cx="6048375" cy="2487612"/>
          </a:xfrm>
          <a:prstGeom prst="rect">
            <a:avLst/>
          </a:prstGeom>
          <a:noFill/>
        </p:spPr>
      </p:pic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928662" y="3068960"/>
            <a:ext cx="7429552" cy="523220"/>
          </a:xfrm>
          <a:prstGeom prst="rect">
            <a:avLst/>
          </a:prstGeom>
          <a:noFill/>
          <a:ln w="12700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zh-CN" altLang="en-US" b="1" dirty="0"/>
              <a:t>他们两人的命中率分别是多少？谁的命中率高？</a:t>
            </a:r>
          </a:p>
        </p:txBody>
      </p:sp>
      <p:pic>
        <p:nvPicPr>
          <p:cNvPr id="12" name="Picture 16" descr="女天使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000232" y="3575542"/>
            <a:ext cx="1357322" cy="122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组合 17"/>
          <p:cNvGrpSpPr/>
          <p:nvPr/>
        </p:nvGrpSpPr>
        <p:grpSpPr>
          <a:xfrm>
            <a:off x="3851920" y="3722162"/>
            <a:ext cx="3500429" cy="642942"/>
            <a:chOff x="2428860" y="3786190"/>
            <a:chExt cx="3500429" cy="642942"/>
          </a:xfrm>
        </p:grpSpPr>
        <p:sp>
          <p:nvSpPr>
            <p:cNvPr id="17" name="圆角矩形标注 16"/>
            <p:cNvSpPr/>
            <p:nvPr/>
          </p:nvSpPr>
          <p:spPr bwMode="auto">
            <a:xfrm>
              <a:off x="2428860" y="3786190"/>
              <a:ext cx="3429024" cy="642942"/>
            </a:xfrm>
            <a:prstGeom prst="wedgeRoundRectCallout">
              <a:avLst>
                <a:gd name="adj1" fmla="val -65705"/>
                <a:gd name="adj2" fmla="val 47457"/>
                <a:gd name="adj3" fmla="val 16667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TextBox 24"/>
            <p:cNvSpPr txBox="1">
              <a:spLocks noChangeArrowheads="1"/>
            </p:cNvSpPr>
            <p:nvPr/>
          </p:nvSpPr>
          <p:spPr bwMode="auto">
            <a:xfrm>
              <a:off x="2571736" y="3857628"/>
              <a:ext cx="3357553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l" eaLnBrk="1" hangingPunct="1"/>
              <a:r>
                <a:rPr lang="zh-CN" altLang="en-US" b="1" dirty="0">
                  <a:solidFill>
                    <a:srgbClr val="0000FF"/>
                  </a:solidFill>
                </a:rPr>
                <a:t>什么叫投篮命中率？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28662" y="4849996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命中率指的是投中的次数占投篮次数的百分之几。</a:t>
            </a:r>
            <a:endParaRPr lang="zh-CN" altLang="en-US" dirty="0"/>
          </a:p>
        </p:txBody>
      </p:sp>
      <p:grpSp>
        <p:nvGrpSpPr>
          <p:cNvPr id="25" name="组合 24"/>
          <p:cNvGrpSpPr/>
          <p:nvPr/>
        </p:nvGrpSpPr>
        <p:grpSpPr>
          <a:xfrm>
            <a:off x="2339752" y="5493468"/>
            <a:ext cx="4354705" cy="1031876"/>
            <a:chOff x="1142976" y="5397520"/>
            <a:chExt cx="4354705" cy="1031876"/>
          </a:xfrm>
        </p:grpSpPr>
        <p:grpSp>
          <p:nvGrpSpPr>
            <p:cNvPr id="20" name="Group 21"/>
            <p:cNvGrpSpPr/>
            <p:nvPr/>
          </p:nvGrpSpPr>
          <p:grpSpPr bwMode="auto">
            <a:xfrm>
              <a:off x="3212282" y="5397520"/>
              <a:ext cx="2285399" cy="1031876"/>
              <a:chOff x="4949" y="2022"/>
              <a:chExt cx="334" cy="650"/>
            </a:xfrm>
          </p:grpSpPr>
          <p:sp>
            <p:nvSpPr>
              <p:cNvPr id="22" name="Text Box 22"/>
              <p:cNvSpPr txBox="1">
                <a:spLocks noChangeArrowheads="1"/>
              </p:cNvSpPr>
              <p:nvPr/>
            </p:nvSpPr>
            <p:spPr bwMode="auto">
              <a:xfrm>
                <a:off x="4949" y="2288"/>
                <a:ext cx="334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b="1" dirty="0">
                    <a:latin typeface="宋体" panose="02010600030101010101" pitchFamily="2" charset="-122"/>
                  </a:rPr>
                  <a:t>投篮总次数</a:t>
                </a:r>
                <a:endParaRPr lang="en-US" altLang="zh-CN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23" name="Text Box 23"/>
              <p:cNvSpPr txBox="1">
                <a:spLocks noChangeArrowheads="1"/>
              </p:cNvSpPr>
              <p:nvPr/>
            </p:nvSpPr>
            <p:spPr bwMode="auto">
              <a:xfrm>
                <a:off x="4970" y="2022"/>
                <a:ext cx="261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zh-CN" altLang="en-US" b="1" dirty="0">
                    <a:latin typeface="宋体" panose="02010600030101010101" pitchFamily="2" charset="-122"/>
                  </a:rPr>
                  <a:t>投中次数</a:t>
                </a:r>
                <a:endParaRPr lang="en-US" altLang="zh-CN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24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142976" y="5500702"/>
              <a:ext cx="235745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latin typeface="宋体" panose="02010600030101010101" pitchFamily="2" charset="-122"/>
                </a:rPr>
                <a:t>投篮命中率</a:t>
              </a:r>
              <a:r>
                <a:rPr lang="en-US" altLang="zh-CN" b="1" dirty="0">
                  <a:latin typeface="宋体" panose="02010600030101010101" pitchFamily="2" charset="-122"/>
                </a:rPr>
                <a:t>=</a:t>
              </a:r>
              <a:endParaRPr lang="zh-CN" altLang="en-US" b="1" dirty="0">
                <a:latin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4" descr="篮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7376" y="769059"/>
            <a:ext cx="6048375" cy="2487612"/>
          </a:xfrm>
          <a:prstGeom prst="rect">
            <a:avLst/>
          </a:prstGeom>
          <a:noFill/>
        </p:spPr>
      </p:pic>
      <p:sp>
        <p:nvSpPr>
          <p:cNvPr id="11" name="Rectangle 20"/>
          <p:cNvSpPr>
            <a:spLocks noChangeArrowheads="1"/>
          </p:cNvSpPr>
          <p:nvPr/>
        </p:nvSpPr>
        <p:spPr bwMode="auto">
          <a:xfrm>
            <a:off x="971600" y="3120094"/>
            <a:ext cx="7429552" cy="523220"/>
          </a:xfrm>
          <a:prstGeom prst="rect">
            <a:avLst/>
          </a:prstGeom>
          <a:noFill/>
          <a:ln w="12700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zh-CN" altLang="en-US" b="1" dirty="0"/>
              <a:t>他们两人的命中率分别是多少？谁的命中率高？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44008" y="4182179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>
                <a:latin typeface="宋体" panose="02010600030101010101" pitchFamily="2" charset="-122"/>
              </a:rPr>
              <a:t>  </a:t>
            </a:r>
            <a:r>
              <a:rPr lang="en-US" altLang="zh-CN" b="1" dirty="0">
                <a:latin typeface="宋体" panose="02010600030101010101" pitchFamily="2" charset="-122"/>
              </a:rPr>
              <a:t>3÷5=0.6=60</a:t>
            </a:r>
            <a:r>
              <a:rPr lang="zh-CN" altLang="en-US" b="1" dirty="0">
                <a:latin typeface="宋体" panose="02010600030101010101" pitchFamily="2" charset="-122"/>
              </a:rPr>
              <a:t>％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714348" y="4122141"/>
            <a:ext cx="3857652" cy="1035051"/>
            <a:chOff x="1857356" y="4179899"/>
            <a:chExt cx="3857652" cy="1035051"/>
          </a:xfrm>
        </p:grpSpPr>
        <p:grpSp>
          <p:nvGrpSpPr>
            <p:cNvPr id="18" name="Group 21"/>
            <p:cNvGrpSpPr/>
            <p:nvPr/>
          </p:nvGrpSpPr>
          <p:grpSpPr bwMode="auto">
            <a:xfrm>
              <a:off x="3331871" y="4179899"/>
              <a:ext cx="597187" cy="963613"/>
              <a:chOff x="4962" y="2022"/>
              <a:chExt cx="402" cy="607"/>
            </a:xfrm>
          </p:grpSpPr>
          <p:sp>
            <p:nvSpPr>
              <p:cNvPr id="20" name="Text Box 22"/>
              <p:cNvSpPr txBox="1">
                <a:spLocks noChangeArrowheads="1"/>
              </p:cNvSpPr>
              <p:nvPr/>
            </p:nvSpPr>
            <p:spPr bwMode="auto">
              <a:xfrm>
                <a:off x="4975" y="2288"/>
                <a:ext cx="283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5</a:t>
                </a:r>
              </a:p>
            </p:txBody>
          </p:sp>
          <p:sp>
            <p:nvSpPr>
              <p:cNvPr id="25" name="Text Box 23"/>
              <p:cNvSpPr txBox="1">
                <a:spLocks noChangeArrowheads="1"/>
              </p:cNvSpPr>
              <p:nvPr/>
            </p:nvSpPr>
            <p:spPr bwMode="auto">
              <a:xfrm>
                <a:off x="4980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3</a:t>
                </a: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857356" y="4214818"/>
              <a:ext cx="38576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en-US" altLang="zh-CN" sz="3200" b="1" dirty="0">
                  <a:latin typeface="宋体" panose="02010600030101010101" pitchFamily="2" charset="-122"/>
                </a:rPr>
                <a:t>  </a:t>
              </a:r>
              <a:r>
                <a:rPr lang="en-US" altLang="zh-CN" b="1" dirty="0">
                  <a:latin typeface="宋体" panose="02010600030101010101" pitchFamily="2" charset="-122"/>
                </a:rPr>
                <a:t>3÷5=   =    =60</a:t>
              </a:r>
              <a:r>
                <a:rPr lang="zh-CN" altLang="en-US" b="1" dirty="0">
                  <a:latin typeface="宋体" panose="02010600030101010101" pitchFamily="2" charset="-122"/>
                </a:rPr>
                <a:t>％</a:t>
              </a:r>
            </a:p>
          </p:txBody>
        </p:sp>
        <p:grpSp>
          <p:nvGrpSpPr>
            <p:cNvPr id="28" name="Group 21"/>
            <p:cNvGrpSpPr/>
            <p:nvPr/>
          </p:nvGrpSpPr>
          <p:grpSpPr bwMode="auto">
            <a:xfrm>
              <a:off x="3929058" y="4183074"/>
              <a:ext cx="967199" cy="1031876"/>
              <a:chOff x="4930" y="2022"/>
              <a:chExt cx="434" cy="650"/>
            </a:xfrm>
          </p:grpSpPr>
          <p:sp>
            <p:nvSpPr>
              <p:cNvPr id="29" name="Text Box 22"/>
              <p:cNvSpPr txBox="1">
                <a:spLocks noChangeArrowheads="1"/>
              </p:cNvSpPr>
              <p:nvPr/>
            </p:nvSpPr>
            <p:spPr bwMode="auto">
              <a:xfrm>
                <a:off x="4930" y="2288"/>
                <a:ext cx="353" cy="384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100</a:t>
                </a:r>
              </a:p>
            </p:txBody>
          </p:sp>
          <p:sp>
            <p:nvSpPr>
              <p:cNvPr id="30" name="Text Box 23"/>
              <p:cNvSpPr txBox="1">
                <a:spLocks noChangeArrowheads="1"/>
              </p:cNvSpPr>
              <p:nvPr/>
            </p:nvSpPr>
            <p:spPr bwMode="auto">
              <a:xfrm>
                <a:off x="4980" y="2022"/>
                <a:ext cx="384" cy="341"/>
              </a:xfrm>
              <a:prstGeom prst="rect">
                <a:avLst/>
              </a:prstGeom>
              <a:noFill/>
              <a:ln w="12700" algn="ctr">
                <a:noFill/>
                <a:miter lim="800000"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b="1" dirty="0">
                    <a:latin typeface="宋体" panose="02010600030101010101" pitchFamily="2" charset="-122"/>
                  </a:rPr>
                  <a:t>60</a:t>
                </a:r>
              </a:p>
            </p:txBody>
          </p:sp>
          <p:sp>
            <p:nvSpPr>
              <p:cNvPr id="31" name="Line 24"/>
              <p:cNvSpPr>
                <a:spLocks noChangeShapeType="1"/>
              </p:cNvSpPr>
              <p:nvPr/>
            </p:nvSpPr>
            <p:spPr bwMode="auto">
              <a:xfrm>
                <a:off x="4962" y="2340"/>
                <a:ext cx="2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ffectLst/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4139952" y="4994592"/>
            <a:ext cx="3571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b="1" dirty="0">
                <a:latin typeface="宋体" panose="02010600030101010101" pitchFamily="2" charset="-122"/>
              </a:rPr>
              <a:t>4÷6≈0.667=66.7</a:t>
            </a:r>
            <a:r>
              <a:rPr lang="zh-CN" altLang="en-US" b="1" dirty="0">
                <a:latin typeface="宋体" panose="02010600030101010101" pitchFamily="2" charset="-122"/>
              </a:rPr>
              <a:t>％</a:t>
            </a:r>
          </a:p>
        </p:txBody>
      </p:sp>
      <p:sp>
        <p:nvSpPr>
          <p:cNvPr id="43" name="TextBox 11"/>
          <p:cNvSpPr txBox="1">
            <a:spLocks noChangeArrowheads="1"/>
          </p:cNvSpPr>
          <p:nvPr/>
        </p:nvSpPr>
        <p:spPr bwMode="auto">
          <a:xfrm>
            <a:off x="683766" y="3620160"/>
            <a:ext cx="403225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王涛投篮的命中率：</a:t>
            </a:r>
          </a:p>
        </p:txBody>
      </p:sp>
      <p:sp>
        <p:nvSpPr>
          <p:cNvPr id="44" name="TextBox 11"/>
          <p:cNvSpPr txBox="1">
            <a:spLocks noChangeArrowheads="1"/>
          </p:cNvSpPr>
          <p:nvPr/>
        </p:nvSpPr>
        <p:spPr bwMode="auto">
          <a:xfrm>
            <a:off x="971798" y="5085184"/>
            <a:ext cx="403225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/>
            <a:r>
              <a:rPr lang="zh-CN" altLang="en-US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李强投篮的命中率：</a:t>
            </a:r>
          </a:p>
        </p:txBody>
      </p:sp>
      <p:sp>
        <p:nvSpPr>
          <p:cNvPr id="45" name="Rectangle 20"/>
          <p:cNvSpPr>
            <a:spLocks noChangeArrowheads="1"/>
          </p:cNvSpPr>
          <p:nvPr/>
        </p:nvSpPr>
        <p:spPr bwMode="auto">
          <a:xfrm>
            <a:off x="961152" y="5755586"/>
            <a:ext cx="7715304" cy="1057790"/>
          </a:xfrm>
          <a:prstGeom prst="rect">
            <a:avLst/>
          </a:prstGeom>
          <a:noFill/>
          <a:ln w="12700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b="1" dirty="0">
                <a:latin typeface="宋体" panose="02010600030101010101" pitchFamily="2" charset="-122"/>
              </a:rPr>
              <a:t>答：王涛和李强的命中率分别是</a:t>
            </a:r>
            <a:r>
              <a:rPr lang="en-US" altLang="zh-CN" b="1" dirty="0">
                <a:latin typeface="宋体" panose="02010600030101010101" pitchFamily="2" charset="-122"/>
              </a:rPr>
              <a:t>60</a:t>
            </a:r>
            <a:r>
              <a:rPr lang="zh-CN" altLang="en-US" b="1" dirty="0">
                <a:latin typeface="宋体" panose="02010600030101010101" pitchFamily="2" charset="-122"/>
              </a:rPr>
              <a:t>％和</a:t>
            </a:r>
            <a:r>
              <a:rPr lang="en-US" altLang="zh-CN" b="1" dirty="0">
                <a:latin typeface="宋体" panose="02010600030101010101" pitchFamily="2" charset="-122"/>
              </a:rPr>
              <a:t>66.7</a:t>
            </a:r>
            <a:r>
              <a:rPr lang="zh-CN" altLang="en-US" b="1" dirty="0">
                <a:latin typeface="宋体" panose="02010600030101010101" pitchFamily="2" charset="-122"/>
              </a:rPr>
              <a:t>％。李强的命中率高。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9592" y="738306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</a:rPr>
              <a:t>例</a:t>
            </a:r>
            <a:r>
              <a:rPr lang="en-US" altLang="zh-CN" sz="3200" b="1" dirty="0">
                <a:latin typeface="宋体" panose="02010600030101010101" pitchFamily="2" charset="-122"/>
              </a:rPr>
              <a:t>1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9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</TotalTime>
  <Words>1076</Words>
  <Application>Microsoft Office PowerPoint</Application>
  <PresentationFormat>全屏显示(4:3)</PresentationFormat>
  <Paragraphs>687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黑体</vt:lpstr>
      <vt:lpstr>宋体</vt:lpstr>
      <vt:lpstr>微软雅黑</vt:lpstr>
      <vt:lpstr>Arial</vt:lpstr>
      <vt:lpstr>Calibri</vt:lpstr>
      <vt:lpstr>Calibri Light</vt:lpstr>
      <vt:lpstr>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陈 赫</cp:lastModifiedBy>
  <cp:revision>2</cp:revision>
  <dcterms:created xsi:type="dcterms:W3CDTF">2016-04-09T03:42:00Z</dcterms:created>
  <dcterms:modified xsi:type="dcterms:W3CDTF">2018-11-24T08:09:20Z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